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7" r:id="rId3"/>
    <p:sldId id="288" r:id="rId4"/>
    <p:sldId id="258" r:id="rId5"/>
    <p:sldId id="284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8" r:id="rId24"/>
    <p:sldId id="285" r:id="rId25"/>
    <p:sldId id="286" r:id="rId26"/>
    <p:sldId id="279" r:id="rId27"/>
    <p:sldId id="280" r:id="rId28"/>
    <p:sldId id="281" r:id="rId29"/>
    <p:sldId id="283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0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44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3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90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3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6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74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98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6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6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74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BD70E4-D335-4A2A-94A7-171324F1B564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614F83-6BA6-4C6A-BE32-A40353189F3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0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is.server.uni-frankfurt.d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abl.uni-frankfurt.de/40105979/Studienordnung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nmeldung.math.uni-frankfurt.de/" TargetMode="External"/><Relationship Id="rId2" Type="http://schemas.openxmlformats.org/officeDocument/2006/relationships/hyperlink" Target="http://restplatz.psyllie.d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zfh-db.sport.uni-frankfurt.de/angebot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asta-frankfurt.de/aktuelles/teil-1-neue-infos-zum-asta-campusrad-call-bike-anmeldung-jetzt-moegli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5400" b="1" dirty="0"/>
              <a:t>Informationen für Erstsemesterstudierende </a:t>
            </a:r>
            <a:br>
              <a:rPr lang="de-DE" sz="5400" b="1" dirty="0"/>
            </a:br>
            <a:r>
              <a:rPr lang="de-DE" sz="5400" b="1" dirty="0"/>
              <a:t>(WS 16/17)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Lehramt Mathematik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378709"/>
            <a:ext cx="3197094" cy="236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93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Lehramt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589"/>
            <a:ext cx="5201381" cy="1889835"/>
          </a:xfr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Wo? Campus Bockenheim, </a:t>
            </a:r>
            <a:r>
              <a:rPr lang="de-DE" dirty="0" err="1"/>
              <a:t>Juridicum</a:t>
            </a:r>
            <a:r>
              <a:rPr lang="de-DE" dirty="0"/>
              <a:t>, 10. Stock </a:t>
            </a:r>
          </a:p>
          <a:p>
            <a:r>
              <a:rPr lang="de-DE" dirty="0"/>
              <a:t>Was? Allgemeine Studienberatung, Zentrales Prüfungsamt Lehramt, Beratungsstelle für Lehramtsstudierende mit </a:t>
            </a:r>
            <a:r>
              <a:rPr lang="de-DE" dirty="0" err="1"/>
              <a:t>Mitgrationshintergrund</a:t>
            </a:r>
            <a:r>
              <a:rPr lang="de-DE" dirty="0"/>
              <a:t>, Pro-L-Workshops, Anmeldung SPS und Praxissemester etc. </a:t>
            </a:r>
          </a:p>
        </p:txBody>
      </p:sp>
      <p:sp>
        <p:nvSpPr>
          <p:cNvPr id="7" name="Rechteck 6"/>
          <p:cNvSpPr/>
          <p:nvPr/>
        </p:nvSpPr>
        <p:spPr>
          <a:xfrm>
            <a:off x="524288" y="4050424"/>
            <a:ext cx="4152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http://www.abl.uni-frankfurt.de/</a:t>
            </a:r>
          </a:p>
        </p:txBody>
      </p:sp>
    </p:spTree>
    <p:extLst>
      <p:ext uri="{BB962C8B-B14F-4D97-AF65-F5344CB8AC3E}">
        <p14:creationId xmlns:p14="http://schemas.microsoft.com/office/powerpoint/2010/main" val="273560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Lehramt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8" y="2160588"/>
            <a:ext cx="2906526" cy="2839919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9968" y="1930400"/>
            <a:ext cx="4184034" cy="3880773"/>
          </a:xfrm>
        </p:spPr>
        <p:txBody>
          <a:bodyPr/>
          <a:lstStyle/>
          <a:p>
            <a:r>
              <a:rPr lang="de-DE" dirty="0"/>
              <a:t>Lehramtsfachschaft L-Netz</a:t>
            </a:r>
          </a:p>
          <a:p>
            <a:endParaRPr lang="de-DE" dirty="0"/>
          </a:p>
          <a:p>
            <a:r>
              <a:rPr lang="de-DE" dirty="0"/>
              <a:t>Fragen zum Lehramtsstudium an:</a:t>
            </a:r>
          </a:p>
          <a:p>
            <a:pPr marL="0" indent="0">
              <a:buNone/>
            </a:pPr>
            <a:r>
              <a:rPr lang="de-DE" dirty="0"/>
              <a:t>	post@l-netz.info</a:t>
            </a:r>
          </a:p>
        </p:txBody>
      </p:sp>
      <p:sp>
        <p:nvSpPr>
          <p:cNvPr id="6" name="Rechteck 5"/>
          <p:cNvSpPr/>
          <p:nvPr/>
        </p:nvSpPr>
        <p:spPr>
          <a:xfrm>
            <a:off x="1164918" y="5230695"/>
            <a:ext cx="3019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http://www.l-netz.info/</a:t>
            </a:r>
          </a:p>
        </p:txBody>
      </p:sp>
    </p:spTree>
    <p:extLst>
      <p:ext uri="{BB962C8B-B14F-4D97-AF65-F5344CB8AC3E}">
        <p14:creationId xmlns:p14="http://schemas.microsoft.com/office/powerpoint/2010/main" val="258318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Mathematik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Fachschaft Mathematik: </a:t>
            </a:r>
            <a:r>
              <a:rPr lang="de-DE" b="1" dirty="0">
                <a:solidFill>
                  <a:schemeClr val="tx2"/>
                </a:solidFill>
              </a:rPr>
              <a:t>http://www.uni-frankfurt.de/50414731/Die-Fachschaft?</a:t>
            </a:r>
          </a:p>
          <a:p>
            <a:pPr lvl="1"/>
            <a:r>
              <a:rPr lang="de-DE" dirty="0"/>
              <a:t>Kontakt: </a:t>
            </a:r>
            <a:r>
              <a:rPr lang="de-DE" b="1" dirty="0">
                <a:solidFill>
                  <a:schemeClr val="tx2"/>
                </a:solidFill>
              </a:rPr>
              <a:t>fachschaft@math.uni-frankfurt.de</a:t>
            </a:r>
          </a:p>
          <a:p>
            <a:pPr lvl="1"/>
            <a:r>
              <a:rPr lang="de-DE" dirty="0"/>
              <a:t>Nachfragen zur Studienordnung, dem Studienablauf, Probleme mit Dozenten und Tutoren </a:t>
            </a:r>
          </a:p>
          <a:p>
            <a:pPr lvl="1"/>
            <a:r>
              <a:rPr lang="de-DE" dirty="0"/>
              <a:t>regelmäßige Treffen: Montags, genauere Infos auf der Homepage</a:t>
            </a:r>
          </a:p>
          <a:p>
            <a:r>
              <a:rPr lang="de-DE" dirty="0"/>
              <a:t>Lernzentrum Mathematik  (NUTZT ES!)</a:t>
            </a:r>
          </a:p>
          <a:p>
            <a:pPr lvl="1"/>
            <a:r>
              <a:rPr lang="de-DE" dirty="0"/>
              <a:t>Robert-Mayer-Straße 10, 4. Stock</a:t>
            </a:r>
          </a:p>
          <a:p>
            <a:r>
              <a:rPr lang="de-DE" dirty="0"/>
              <a:t>Büro für Mathematik</a:t>
            </a:r>
          </a:p>
          <a:p>
            <a:pPr lvl="1"/>
            <a:r>
              <a:rPr lang="de-DE" dirty="0"/>
              <a:t>z.B. zum Abschluss von </a:t>
            </a:r>
            <a:r>
              <a:rPr lang="de-DE" dirty="0" err="1"/>
              <a:t>HiWi</a:t>
            </a:r>
            <a:r>
              <a:rPr lang="de-DE" dirty="0"/>
              <a:t>-Verträgen</a:t>
            </a:r>
          </a:p>
          <a:p>
            <a:r>
              <a:rPr lang="de-DE" dirty="0" err="1"/>
              <a:t>Elearning</a:t>
            </a:r>
            <a:r>
              <a:rPr lang="de-DE" dirty="0"/>
              <a:t> Mathematik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45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Ansprechpartner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Studien-Service-Center und Studiensekretariat</a:t>
            </a:r>
          </a:p>
          <a:p>
            <a:pPr lvl="1"/>
            <a:r>
              <a:rPr lang="de-DE" dirty="0"/>
              <a:t>Campus Westend, PEG</a:t>
            </a:r>
          </a:p>
          <a:p>
            <a:pPr lvl="1"/>
            <a:r>
              <a:rPr lang="de-DE" dirty="0" err="1"/>
              <a:t>Studiumsverwaltung</a:t>
            </a:r>
            <a:r>
              <a:rPr lang="de-DE" dirty="0"/>
              <a:t>, Fachwechsel, Doppelstudium.. </a:t>
            </a:r>
          </a:p>
        </p:txBody>
      </p:sp>
    </p:spTree>
    <p:extLst>
      <p:ext uri="{BB962C8B-B14F-4D97-AF65-F5344CB8AC3E}">
        <p14:creationId xmlns:p14="http://schemas.microsoft.com/office/powerpoint/2010/main" val="335395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Accounts und Nummern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HRZ- Account:</a:t>
            </a:r>
          </a:p>
          <a:p>
            <a:pPr lvl="1"/>
            <a:r>
              <a:rPr lang="de-DE" dirty="0"/>
              <a:t>z.B. s123456 (Login) mit separat zugeschicktem Passwort </a:t>
            </a:r>
          </a:p>
          <a:p>
            <a:r>
              <a:rPr lang="de-DE" dirty="0"/>
              <a:t>Nutzung:</a:t>
            </a:r>
          </a:p>
          <a:p>
            <a:pPr lvl="1"/>
            <a:r>
              <a:rPr lang="de-DE" dirty="0"/>
              <a:t>Login OLAT</a:t>
            </a:r>
          </a:p>
          <a:p>
            <a:pPr lvl="1"/>
            <a:r>
              <a:rPr lang="de-DE" dirty="0"/>
              <a:t>Login QIS</a:t>
            </a:r>
          </a:p>
          <a:p>
            <a:pPr lvl="1"/>
            <a:r>
              <a:rPr lang="de-DE" dirty="0"/>
              <a:t>W-LAN Netze (Flughafen, </a:t>
            </a:r>
            <a:r>
              <a:rPr lang="de-DE" dirty="0" err="1"/>
              <a:t>eduroam</a:t>
            </a:r>
            <a:r>
              <a:rPr lang="de-DE" dirty="0"/>
              <a:t>, Freiflug)</a:t>
            </a:r>
          </a:p>
          <a:p>
            <a:pPr lvl="1"/>
            <a:r>
              <a:rPr lang="de-DE" dirty="0"/>
              <a:t>Studentische Mail-Adresse s123456@stud.uni-frankfurt.de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82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7128"/>
          </a:xfrm>
        </p:spPr>
        <p:txBody>
          <a:bodyPr/>
          <a:lstStyle/>
          <a:p>
            <a:r>
              <a:rPr lang="de-DE" dirty="0"/>
              <a:t>Webmail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876926"/>
            <a:ext cx="8596668" cy="462012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webmail.uni-frankfurt.de (Login-Plattform, sieht jetzt anders aus)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Weiterleitung: Weiterleitung an private Mail-Adresse</a:t>
            </a:r>
          </a:p>
          <a:p>
            <a:r>
              <a:rPr lang="de-DE" dirty="0"/>
              <a:t>Alias: z.B.: student23@stud.uni-frankfurt.de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35" y="2272749"/>
            <a:ext cx="6717381" cy="30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8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Accounts und Nummern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Matrikelnummer: Für Klausuren, Übungen, generell zur „Identifikation“</a:t>
            </a:r>
          </a:p>
          <a:p>
            <a:r>
              <a:rPr lang="de-DE" dirty="0"/>
              <a:t>Goethecard-Nummer: Login-Datum für die Universitätsbibliothek (UB http://www.ub.uni-frankfurt.de/)</a:t>
            </a:r>
          </a:p>
          <a:p>
            <a:r>
              <a:rPr lang="de-DE" dirty="0"/>
              <a:t>Passwort (</a:t>
            </a:r>
            <a:r>
              <a:rPr lang="de-DE" dirty="0" err="1"/>
              <a:t>standard</a:t>
            </a:r>
            <a:r>
              <a:rPr lang="de-DE" dirty="0"/>
              <a:t>): TT.MM.JJ (Geburtsdatum)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04" y="3400425"/>
            <a:ext cx="4199576" cy="2771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537876"/>
            <a:ext cx="2827020" cy="26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4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QIS – System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53629"/>
            <a:ext cx="5304984" cy="3798631"/>
          </a:xfrm>
        </p:spPr>
      </p:pic>
      <p:sp>
        <p:nvSpPr>
          <p:cNvPr id="5" name="Rechteck 4"/>
          <p:cNvSpPr/>
          <p:nvPr/>
        </p:nvSpPr>
        <p:spPr>
          <a:xfrm>
            <a:off x="1375219" y="15302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b="1" dirty="0">
              <a:solidFill>
                <a:schemeClr val="tx2"/>
              </a:solidFill>
              <a:hlinkClick r:id="rId3"/>
            </a:endParaRPr>
          </a:p>
          <a:p>
            <a:r>
              <a:rPr lang="de-DE" b="1" dirty="0">
                <a:solidFill>
                  <a:schemeClr val="tx2"/>
                </a:solidFill>
                <a:hlinkClick r:id="rId3"/>
              </a:rPr>
              <a:t>https://qis.server.uni-frankfurt.de</a:t>
            </a:r>
            <a:r>
              <a:rPr lang="de-DE" b="1" dirty="0">
                <a:solidFill>
                  <a:schemeClr val="tx2"/>
                </a:solidFill>
              </a:rPr>
              <a:t> </a:t>
            </a:r>
          </a:p>
          <a:p>
            <a:r>
              <a:rPr lang="de-DE" dirty="0"/>
              <a:t>(Login: HRZ-Account)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48" y="2743200"/>
            <a:ext cx="4254107" cy="27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9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Studienverlauf und Stundenplan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Studien- und Prüfungsordnung Lehramt und Modulscheine zu finden auf: </a:t>
            </a:r>
          </a:p>
          <a:p>
            <a:pPr marL="0" indent="0">
              <a:buNone/>
            </a:pPr>
            <a:r>
              <a:rPr lang="de-DE" b="1" dirty="0">
                <a:hlinkClick r:id="rId2"/>
              </a:rPr>
              <a:t>http://www.abl.uni-frankfurt.de/40105979/Studienordnungen</a:t>
            </a:r>
            <a:r>
              <a:rPr lang="de-DE" b="1" dirty="0"/>
              <a:t> 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784308"/>
            <a:ext cx="5051260" cy="33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Studienverlauf und Stundenplan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Für L3er: Praxissemesterordnung beachten</a:t>
            </a:r>
          </a:p>
          <a:p>
            <a:r>
              <a:rPr lang="de-DE" dirty="0"/>
              <a:t>(Beachten: Studienordnung bestimmter Fächer ist aktueller als die Praxissemesterordnung) </a:t>
            </a:r>
          </a:p>
          <a:p>
            <a:r>
              <a:rPr lang="de-DE" dirty="0"/>
              <a:t>Es wird im 1. Semester empfohlen neben </a:t>
            </a:r>
            <a:r>
              <a:rPr lang="de-DE" b="1" dirty="0"/>
              <a:t>Linearer Algebra (alternativ: Analysis 1) </a:t>
            </a:r>
            <a:r>
              <a:rPr lang="de-DE" dirty="0"/>
              <a:t>noch </a:t>
            </a:r>
            <a:r>
              <a:rPr lang="de-DE" b="1" dirty="0"/>
              <a:t>Didaktik der Algebra </a:t>
            </a:r>
            <a:r>
              <a:rPr lang="de-DE" dirty="0"/>
              <a:t>zu belegen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57" y="1845734"/>
            <a:ext cx="4557796" cy="3977811"/>
          </a:xfrm>
        </p:spPr>
      </p:pic>
    </p:spTree>
    <p:extLst>
      <p:ext uri="{BB962C8B-B14F-4D97-AF65-F5344CB8AC3E}">
        <p14:creationId xmlns:p14="http://schemas.microsoft.com/office/powerpoint/2010/main" val="68799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Vorstellung Fachschaft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Universitäre Strukturen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Ansprechpartner Lehramt und Mathematik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Accounts und Nummern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QIS-System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Studienverlauf und Stundenplanerstellung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Bildungswissenschaften, SPS und Praxissemester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Studienverlauf Mathematik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Prüfungsordnung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Angebote, die man kennen sollte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358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Bildungswissenschaften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4" y="1845735"/>
            <a:ext cx="5277015" cy="2688165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Im 1. Semester: BW-A</a:t>
            </a:r>
          </a:p>
          <a:p>
            <a:pPr lvl="1"/>
            <a:r>
              <a:rPr lang="de-DE" dirty="0"/>
              <a:t>Einführung in Unterrichten und Beurteilen (BW-A Sb1) </a:t>
            </a:r>
          </a:p>
          <a:p>
            <a:pPr lvl="1"/>
            <a:r>
              <a:rPr lang="de-DE" dirty="0"/>
              <a:t>Einführung in Erziehen und Innovieren (BW-A Sb2)</a:t>
            </a:r>
          </a:p>
          <a:p>
            <a:pPr lvl="1"/>
            <a:r>
              <a:rPr lang="de-DE" dirty="0"/>
              <a:t>Online-Tutorium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39" y="3636353"/>
            <a:ext cx="5624891" cy="26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Schulpraktika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Für L3: Praxissemester</a:t>
            </a:r>
          </a:p>
          <a:p>
            <a:r>
              <a:rPr lang="de-DE" dirty="0"/>
              <a:t>Im 3. oder 4. Semester (fächerabhängig)</a:t>
            </a:r>
          </a:p>
          <a:p>
            <a:r>
              <a:rPr lang="de-DE" dirty="0"/>
              <a:t>Zulassungsvoraussetzung: BW-A</a:t>
            </a:r>
          </a:p>
          <a:p>
            <a:r>
              <a:rPr lang="de-DE" dirty="0"/>
              <a:t>Anmeldung: 2. Woche des zweiten Fachsemesters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Für L2: Schulpraktische Studien</a:t>
            </a:r>
          </a:p>
          <a:p>
            <a:r>
              <a:rPr lang="de-DE" dirty="0"/>
              <a:t>Im 3. und 5. Semester</a:t>
            </a:r>
          </a:p>
          <a:p>
            <a:r>
              <a:rPr lang="de-DE" dirty="0"/>
              <a:t>Voraussetzung für das erste Schulpraktikum: Orientierungspraktikum</a:t>
            </a:r>
          </a:p>
          <a:p>
            <a:r>
              <a:rPr lang="de-DE" dirty="0"/>
              <a:t>Anmeldung: 2. Semesterwoche </a:t>
            </a:r>
          </a:p>
        </p:txBody>
      </p:sp>
    </p:spTree>
    <p:extLst>
      <p:ext uri="{BB962C8B-B14F-4D97-AF65-F5344CB8AC3E}">
        <p14:creationId xmlns:p14="http://schemas.microsoft.com/office/powerpoint/2010/main" val="108679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Studienverlauf Mathematik: L3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" y="1868523"/>
            <a:ext cx="11085001" cy="4313202"/>
          </a:xfrm>
        </p:spPr>
      </p:pic>
    </p:spTree>
    <p:extLst>
      <p:ext uri="{BB962C8B-B14F-4D97-AF65-F5344CB8AC3E}">
        <p14:creationId xmlns:p14="http://schemas.microsoft.com/office/powerpoint/2010/main" val="75080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876550"/>
            <a:ext cx="5580387" cy="28666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Studienverlauf Mathematik L2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7" y="2095500"/>
            <a:ext cx="5669660" cy="3714363"/>
          </a:xfrm>
        </p:spPr>
      </p:pic>
    </p:spTree>
    <p:extLst>
      <p:ext uri="{BB962C8B-B14F-4D97-AF65-F5344CB8AC3E}">
        <p14:creationId xmlns:p14="http://schemas.microsoft.com/office/powerpoint/2010/main" val="81991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Zum Teil über QIS-System, Beispiel Deutsch: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466676"/>
            <a:ext cx="7648635" cy="34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6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Fristen zum Teil schon sehr früh (zum Beispiel Sport)</a:t>
            </a:r>
          </a:p>
          <a:p>
            <a:r>
              <a:rPr lang="de-DE" dirty="0"/>
              <a:t>Für die Bildungswissenschaften Module BW B – E muss sich angemeldet werden (BW A noch nicht), Anmeldeschluss meistens zwei Wochen vor Vorlesungsbeginn</a:t>
            </a:r>
          </a:p>
          <a:p>
            <a:pPr lvl="1"/>
            <a:r>
              <a:rPr lang="de-DE" dirty="0"/>
              <a:t>Es gibt fachbereichsinterne Restplatzbörsen:</a:t>
            </a:r>
          </a:p>
          <a:p>
            <a:pPr lvl="2"/>
            <a:r>
              <a:rPr lang="de-DE" dirty="0"/>
              <a:t>z.B. Pädagogische Psychologie </a:t>
            </a:r>
            <a:r>
              <a:rPr lang="de-DE" dirty="0">
                <a:hlinkClick r:id="rId2"/>
              </a:rPr>
              <a:t>http://restplatz.psyllie.de/</a:t>
            </a:r>
            <a:r>
              <a:rPr lang="de-DE" dirty="0"/>
              <a:t> </a:t>
            </a:r>
          </a:p>
          <a:p>
            <a:r>
              <a:rPr lang="de-DE" b="1" dirty="0"/>
              <a:t>Seit Einführung des Online-Systems ist es in der Bildungswissenschaften ist Teilnahme an einem Seminar nur nach Anmeldung über das LSF möglich </a:t>
            </a:r>
          </a:p>
          <a:p>
            <a:r>
              <a:rPr lang="de-DE" dirty="0"/>
              <a:t>Ob und wo man sich zu einer Veranstaltung anmeldet steht in der Veranstaltungsbeschreibung (steht nichts dabei kann man in der Regel davon ausgehen, dass keine Anmeldung nötig ist)</a:t>
            </a:r>
          </a:p>
          <a:p>
            <a:r>
              <a:rPr lang="de-DE" dirty="0"/>
              <a:t>In Mathematik: keine Anmeldung für die Vorlesung, nur für die Übung (oft </a:t>
            </a:r>
            <a:r>
              <a:rPr lang="de-DE" dirty="0">
                <a:hlinkClick r:id="rId3"/>
              </a:rPr>
              <a:t>https://anmeldung.math.uni-frankfurt.de/</a:t>
            </a:r>
            <a:r>
              <a:rPr lang="de-DE" dirty="0"/>
              <a:t> , zum Teil OLAT) oder für Seminare (nur bei L3)</a:t>
            </a:r>
          </a:p>
        </p:txBody>
      </p:sp>
    </p:spTree>
    <p:extLst>
      <p:ext uri="{BB962C8B-B14F-4D97-AF65-F5344CB8AC3E}">
        <p14:creationId xmlns:p14="http://schemas.microsoft.com/office/powerpoint/2010/main" val="198020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Im Lehramt muss man sich nur in den Bildungswissenschaften für Prüfungen anmelden</a:t>
            </a:r>
          </a:p>
          <a:p>
            <a:r>
              <a:rPr lang="de-DE" dirty="0"/>
              <a:t>Die Teilnahmevoraussetzungen in der Lehramtsstudienordnung sind für euch verpflichtend</a:t>
            </a:r>
          </a:p>
          <a:p>
            <a:r>
              <a:rPr lang="de-DE" dirty="0"/>
              <a:t>Eine Modulprüfung kann drei mal wiederholt werden, </a:t>
            </a:r>
            <a:r>
              <a:rPr lang="de-DE" b="1" dirty="0"/>
              <a:t>der letzte Versuch kann als mündliche Prüfung durchgeführt werden</a:t>
            </a:r>
          </a:p>
          <a:p>
            <a:pPr lvl="1"/>
            <a:r>
              <a:rPr lang="de-DE" dirty="0"/>
              <a:t>Im L2 Studium zum Teil noch kumulative Prüfungen: Noten können ausgeglichen werden</a:t>
            </a:r>
          </a:p>
          <a:p>
            <a:pPr marL="0" indent="0">
              <a:buNone/>
            </a:pPr>
            <a:r>
              <a:rPr lang="de-DE" dirty="0"/>
              <a:t>Bei Nichtbestehen einer Modulprüfung an das ZPL oder die Studienberatung der ABL wenden </a:t>
            </a:r>
          </a:p>
        </p:txBody>
      </p:sp>
    </p:spTree>
    <p:extLst>
      <p:ext uri="{BB962C8B-B14F-4D97-AF65-F5344CB8AC3E}">
        <p14:creationId xmlns:p14="http://schemas.microsoft.com/office/powerpoint/2010/main" val="3880033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Angebote, die man kennen sollte:</a:t>
            </a:r>
            <a:br>
              <a:rPr lang="de-DE" dirty="0"/>
            </a:br>
            <a:r>
              <a:rPr lang="de-DE" dirty="0"/>
              <a:t>ERASMUS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http://www.uni-frankfurt.de/38298572/erasmus_studyabroad</a:t>
            </a:r>
          </a:p>
          <a:p>
            <a:r>
              <a:rPr lang="de-DE" dirty="0"/>
              <a:t>Ansprechpartner: Prof. Dr. </a:t>
            </a:r>
            <a:r>
              <a:rPr lang="de-DE" dirty="0" err="1"/>
              <a:t>Cabezas</a:t>
            </a:r>
            <a:r>
              <a:rPr lang="de-DE" dirty="0"/>
              <a:t>-Rivas (cabezas-rivas@math.uni-frankfurt.de)</a:t>
            </a:r>
          </a:p>
          <a:p>
            <a:r>
              <a:rPr lang="de-DE" dirty="0"/>
              <a:t>Achtung: frühe Anmeldefristen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725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Angebote, die man kennen sollte:</a:t>
            </a:r>
            <a:br>
              <a:rPr lang="de-DE" dirty="0"/>
            </a:br>
            <a:r>
              <a:rPr lang="de-DE" dirty="0"/>
              <a:t>Uni-Sport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Zentrum für Hochschulsport</a:t>
            </a:r>
          </a:p>
          <a:p>
            <a:pPr lvl="1"/>
            <a:r>
              <a:rPr lang="de-DE" dirty="0"/>
              <a:t>Angebote:</a:t>
            </a:r>
            <a:r>
              <a:rPr lang="de-DE" b="1" dirty="0"/>
              <a:t> </a:t>
            </a:r>
            <a:r>
              <a:rPr lang="de-DE" b="1" dirty="0">
                <a:hlinkClick r:id="rId2"/>
              </a:rPr>
              <a:t>https://zfh-db.sport.uni-frankfurt.de/angebote</a:t>
            </a:r>
            <a:r>
              <a:rPr lang="de-DE" b="1" dirty="0"/>
              <a:t> </a:t>
            </a:r>
          </a:p>
          <a:p>
            <a:pPr lvl="1"/>
            <a:r>
              <a:rPr lang="de-DE" dirty="0"/>
              <a:t>z.B. Basketball, Boxen, Fußball, Judo, Rudern, Zumba u.v.m. </a:t>
            </a:r>
          </a:p>
          <a:p>
            <a:r>
              <a:rPr lang="de-DE" dirty="0"/>
              <a:t>Anmeldefristen ca. Woche vor Vorlesungsbeginn</a:t>
            </a:r>
          </a:p>
        </p:txBody>
      </p:sp>
    </p:spTree>
    <p:extLst>
      <p:ext uri="{BB962C8B-B14F-4D97-AF65-F5344CB8AC3E}">
        <p14:creationId xmlns:p14="http://schemas.microsoft.com/office/powerpoint/2010/main" val="4241076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Angebote, die man kennen sollte:</a:t>
            </a:r>
            <a:br>
              <a:rPr lang="de-DE" dirty="0"/>
            </a:br>
            <a:r>
              <a:rPr lang="de-DE" dirty="0"/>
              <a:t>Call-a-Bike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45 Minuten pro Fahr kostenlos mit den Fahrrädern der Deutschen Bahn (</a:t>
            </a:r>
            <a:r>
              <a:rPr lang="de-DE" dirty="0" err="1"/>
              <a:t>CallBikes</a:t>
            </a:r>
            <a:r>
              <a:rPr lang="de-DE" dirty="0"/>
              <a:t>)</a:t>
            </a:r>
          </a:p>
          <a:p>
            <a:r>
              <a:rPr lang="de-DE" dirty="0"/>
              <a:t>Alle Infos und Anmeldung unter: </a:t>
            </a:r>
          </a:p>
          <a:p>
            <a:pPr marL="0" indent="0">
              <a:buNone/>
            </a:pPr>
            <a:r>
              <a:rPr lang="de-DE" b="1" dirty="0">
                <a:hlinkClick r:id="rId2"/>
              </a:rPr>
              <a:t>http://asta-frankfurt.de/aktuelles/teil-1-neue-infos-zum-asta-campusrad-call-bike-anmeldung-jetzt-moeglich</a:t>
            </a:r>
            <a:endParaRPr lang="de-DE" b="1" dirty="0"/>
          </a:p>
          <a:p>
            <a:r>
              <a:rPr lang="de-DE" dirty="0"/>
              <a:t>Perfekt um z.B. zwischen Campus Westend und Bockenheim zu pendeln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03947"/>
            <a:ext cx="1216067" cy="12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2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Tipps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Sucht euch eine Lerngruppe</a:t>
            </a:r>
          </a:p>
          <a:p>
            <a:r>
              <a:rPr lang="de-DE" dirty="0"/>
              <a:t>Macht die Übungsaufgaben, schreibt sie nicht einfach ab </a:t>
            </a:r>
          </a:p>
          <a:p>
            <a:r>
              <a:rPr lang="de-DE" dirty="0"/>
              <a:t>Traut euch, in der Vorlesung Fragen zu stellen </a:t>
            </a:r>
          </a:p>
          <a:p>
            <a:r>
              <a:rPr lang="de-DE" dirty="0"/>
              <a:t>Nutzt die Angebote in der Mathematik (Lernzentrum, Übungsblätter, </a:t>
            </a:r>
            <a:r>
              <a:rPr lang="de-DE" dirty="0" err="1"/>
              <a:t>elearning</a:t>
            </a:r>
            <a:r>
              <a:rPr lang="de-DE" dirty="0"/>
              <a:t>)</a:t>
            </a:r>
          </a:p>
          <a:p>
            <a:r>
              <a:rPr lang="de-DE" dirty="0"/>
              <a:t>Denkt an Anmeldefristen</a:t>
            </a:r>
          </a:p>
          <a:p>
            <a:r>
              <a:rPr lang="de-DE" dirty="0"/>
              <a:t>Passt gut auf eure Modulscheine auf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662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Angebote, die man kennen sollte: 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Night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Science“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Einmal im Jahr (Juni) eine Nacht (17 Uhr bis 5 Uhr) populärwissenschaftliche Vorträge aus allen Naturwissenschaften</a:t>
            </a:r>
          </a:p>
          <a:p>
            <a:r>
              <a:rPr lang="de-DE" dirty="0"/>
              <a:t>Vorträge durch Dozentinnen und Dozenten der Universität</a:t>
            </a:r>
          </a:p>
          <a:p>
            <a:r>
              <a:rPr lang="de-DE" dirty="0"/>
              <a:t>Führungen durch Laboratorien, die Max-Planck-Institute </a:t>
            </a:r>
            <a:r>
              <a:rPr lang="de-DE" dirty="0" err="1"/>
              <a:t>u.ä.</a:t>
            </a:r>
            <a:r>
              <a:rPr lang="de-DE" dirty="0"/>
              <a:t> Einrichtung am Campus Riedberg</a:t>
            </a:r>
          </a:p>
          <a:p>
            <a:r>
              <a:rPr lang="de-DE" dirty="0"/>
              <a:t>Kostenfreier Eintritt</a:t>
            </a:r>
          </a:p>
          <a:p>
            <a:r>
              <a:rPr lang="de-DE" dirty="0"/>
              <a:t>Es werden immer Helfer*innen gesucht, die ca. 1,5 Stunden etwas verkaufen gesucht – als Dankeschön erhalten sie ein </a:t>
            </a:r>
            <a:r>
              <a:rPr lang="de-DE" dirty="0" err="1"/>
              <a:t>Night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Science-T-Shirt, einen </a:t>
            </a:r>
            <a:r>
              <a:rPr lang="de-DE" dirty="0" err="1"/>
              <a:t>Essensbon</a:t>
            </a:r>
            <a:r>
              <a:rPr lang="de-DE" dirty="0"/>
              <a:t> und 3 </a:t>
            </a:r>
            <a:r>
              <a:rPr lang="de-DE" dirty="0" err="1"/>
              <a:t>Getränkebons</a:t>
            </a:r>
            <a:endParaRPr lang="de-DE" dirty="0"/>
          </a:p>
          <a:p>
            <a:r>
              <a:rPr lang="de-DE" b="1" dirty="0">
                <a:solidFill>
                  <a:schemeClr val="tx2"/>
                </a:solidFill>
              </a:rPr>
              <a:t>http://www.nightofscience.de/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61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Vorstellung Fachschaft: </a:t>
            </a:r>
            <a:br>
              <a:rPr lang="de-DE" dirty="0"/>
            </a:br>
            <a:r>
              <a:rPr lang="de-DE" dirty="0"/>
              <a:t>Wer sind wir und was machen wir?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Fachschaftsrat: 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dirty="0"/>
              <a:t>Einige Studierende, die sich für die Interessen, Probleme, Wünsche der 	Studierenden gegenüber dem Institut einsetzen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Neben Hochschulpolitik (FSR, FBR, FSK, …) auch Organisation von studentischen Veranstaltungen wie der Orientierungsveranstaltung, </a:t>
            </a:r>
            <a:r>
              <a:rPr lang="de-DE" dirty="0" err="1"/>
              <a:t>Parties</a:t>
            </a:r>
            <a:r>
              <a:rPr lang="de-DE" dirty="0"/>
              <a:t>, Weihnachtsfeiern und dem K-Raum-Kult-Kino</a:t>
            </a:r>
          </a:p>
          <a:p>
            <a:pPr lvl="1"/>
            <a:r>
              <a:rPr lang="de-DE" dirty="0"/>
              <a:t>Interesse? Treffen jeden Montag 18 Uhr im K-Raum!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47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 r="3" b="40"/>
          <a:stretch/>
        </p:blipFill>
        <p:spPr>
          <a:xfrm>
            <a:off x="1097280" y="2008187"/>
            <a:ext cx="5423429" cy="38823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de-DE" dirty="0"/>
            </a:br>
            <a:r>
              <a:rPr lang="de-DE" sz="6700" dirty="0"/>
              <a:t>DIVERGENZ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5911" y="1857375"/>
            <a:ext cx="5284213" cy="4183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14.10.17 im Café KOZ</a:t>
            </a:r>
          </a:p>
          <a:p>
            <a:pPr marL="0" lvl="0" indent="0">
              <a:buNone/>
            </a:pP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71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Universitäre Strukturen – Global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Universitätspräsidium</a:t>
            </a:r>
          </a:p>
          <a:p>
            <a:pPr lvl="1"/>
            <a:r>
              <a:rPr lang="de-DE" dirty="0"/>
              <a:t>Präsidentin Prof. Dr. Brigitta Wolff</a:t>
            </a:r>
          </a:p>
          <a:p>
            <a:r>
              <a:rPr lang="de-DE" b="1" dirty="0"/>
              <a:t>Senat</a:t>
            </a:r>
          </a:p>
          <a:p>
            <a:pPr lvl="1"/>
            <a:r>
              <a:rPr lang="de-DE" dirty="0"/>
              <a:t>Vertretungen von Studierenden, Mitarbeitern und Professoren („Senatoren“)</a:t>
            </a:r>
          </a:p>
          <a:p>
            <a:pPr lvl="2"/>
            <a:r>
              <a:rPr lang="de-DE" dirty="0"/>
              <a:t>Die studentischen Senatoren werden durch alle Studierenden gewählt (Januar)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042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Universitäre Strukturen - Lokal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Gliederung in 16 </a:t>
            </a:r>
            <a:r>
              <a:rPr lang="de-DE" b="1" dirty="0"/>
              <a:t>Fachbereiche</a:t>
            </a:r>
          </a:p>
          <a:p>
            <a:pPr lvl="1"/>
            <a:r>
              <a:rPr lang="de-DE" dirty="0"/>
              <a:t>Fachbereich 12: Informatik und Mathematik</a:t>
            </a:r>
          </a:p>
          <a:p>
            <a:pPr lvl="1"/>
            <a:r>
              <a:rPr lang="de-DE" dirty="0"/>
              <a:t>Lehramt ist kein eigener Fachbereich, aber alle außer zwei Fachbereichen sind an der Lehramtsausbildung beteiligt</a:t>
            </a:r>
          </a:p>
          <a:p>
            <a:r>
              <a:rPr lang="de-DE" dirty="0"/>
              <a:t>Fachbereiche sind aufgeteilt in </a:t>
            </a:r>
            <a:r>
              <a:rPr lang="de-DE" b="1" dirty="0"/>
              <a:t>Institute</a:t>
            </a:r>
          </a:p>
          <a:p>
            <a:pPr lvl="1"/>
            <a:r>
              <a:rPr lang="de-DE" dirty="0"/>
              <a:t>FB 12 hat 3 Institute: Mathematik, Informatik, Didaktik der Mathematik &amp; Informatik</a:t>
            </a:r>
          </a:p>
          <a:p>
            <a:r>
              <a:rPr lang="de-DE" dirty="0"/>
              <a:t>Fachbereiche verwalten eigene Gelder und haben in manchen Bereichen Entscheidungsgewalt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20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Universitäre Strukturen – </a:t>
            </a:r>
            <a:br>
              <a:rPr lang="de-DE" dirty="0"/>
            </a:br>
            <a:r>
              <a:rPr lang="de-DE" dirty="0"/>
              <a:t>Aufbau des Fachbereichs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Dekanat</a:t>
            </a:r>
          </a:p>
          <a:p>
            <a:pPr lvl="1"/>
            <a:r>
              <a:rPr lang="de-DE" dirty="0"/>
              <a:t>Dekan: Prof. Dr. </a:t>
            </a:r>
            <a:r>
              <a:rPr lang="de-DE" dirty="0" err="1"/>
              <a:t>Bernig</a:t>
            </a:r>
            <a:r>
              <a:rPr lang="de-DE" dirty="0"/>
              <a:t> (Mathematik)</a:t>
            </a:r>
          </a:p>
          <a:p>
            <a:pPr lvl="1"/>
            <a:r>
              <a:rPr lang="de-DE" dirty="0"/>
              <a:t>Prodekanin: Prof. Dr. Kaschube (Informatik)</a:t>
            </a:r>
          </a:p>
          <a:p>
            <a:pPr lvl="1"/>
            <a:r>
              <a:rPr lang="de-DE" dirty="0"/>
              <a:t>Studiendekane: Prof. Dr. Kühn (Mathematik), Prof. Dr. Mehler (Informatik)</a:t>
            </a:r>
          </a:p>
          <a:p>
            <a:r>
              <a:rPr lang="de-DE" b="1" dirty="0"/>
              <a:t>Fachbereichsrat „FBR“</a:t>
            </a:r>
          </a:p>
          <a:p>
            <a:pPr lvl="1"/>
            <a:r>
              <a:rPr lang="de-DE" dirty="0"/>
              <a:t>Vertreter von Mitarbeitern, Studierenden und Professoren</a:t>
            </a:r>
          </a:p>
          <a:p>
            <a:pPr lvl="1"/>
            <a:r>
              <a:rPr lang="de-DE" dirty="0"/>
              <a:t>Stud. Mitglieder wählen alle Studierenden des Fachbereichs 12 (Januar)</a:t>
            </a:r>
          </a:p>
          <a:p>
            <a:r>
              <a:rPr lang="de-DE" b="1" dirty="0"/>
              <a:t>Prüfungsausschuss</a:t>
            </a:r>
          </a:p>
          <a:p>
            <a:pPr lvl="1"/>
            <a:r>
              <a:rPr lang="de-DE" dirty="0"/>
              <a:t>Vertreter von Mitarbeitern, Studierenden und Professoren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191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Universitäre Strukturen – </a:t>
            </a:r>
            <a:br>
              <a:rPr lang="de-DE" dirty="0"/>
            </a:br>
            <a:r>
              <a:rPr lang="de-DE" dirty="0"/>
              <a:t>Studentische Vertretung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Im Fachbereich</a:t>
            </a:r>
          </a:p>
          <a:p>
            <a:pPr lvl="1"/>
            <a:r>
              <a:rPr lang="de-DE" dirty="0"/>
              <a:t>Studentische Vertreter im FBR (gewählt)</a:t>
            </a:r>
          </a:p>
          <a:p>
            <a:pPr lvl="1"/>
            <a:r>
              <a:rPr lang="de-DE" dirty="0"/>
              <a:t>Fachschaftsrat „FSR“ (gewählt)</a:t>
            </a:r>
          </a:p>
          <a:p>
            <a:pPr lvl="2"/>
            <a:r>
              <a:rPr lang="de-DE" dirty="0"/>
              <a:t>Ansprechpartner bei Problemen, Fragen und Anregungen</a:t>
            </a:r>
          </a:p>
          <a:p>
            <a:pPr lvl="2"/>
            <a:r>
              <a:rPr lang="de-DE" dirty="0"/>
              <a:t>Ideen können vom FSR in die anderen Gremien, oder direkt bei Professoren eingebracht werden</a:t>
            </a:r>
          </a:p>
          <a:p>
            <a:r>
              <a:rPr lang="de-DE" dirty="0"/>
              <a:t>fachbereichsübergreifend</a:t>
            </a:r>
          </a:p>
          <a:p>
            <a:pPr lvl="1"/>
            <a:r>
              <a:rPr lang="de-DE" dirty="0" err="1"/>
              <a:t>Fachschaftenkonferenz</a:t>
            </a:r>
            <a:r>
              <a:rPr lang="de-DE" dirty="0"/>
              <a:t> „FSK“</a:t>
            </a:r>
          </a:p>
          <a:p>
            <a:pPr lvl="1"/>
            <a:r>
              <a:rPr lang="de-DE" dirty="0"/>
              <a:t>Studierendenparlament </a:t>
            </a:r>
          </a:p>
          <a:p>
            <a:pPr lvl="2"/>
            <a:r>
              <a:rPr lang="de-DE" dirty="0"/>
              <a:t>AStA (allg. Studierenden Ausschuss)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685919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1196</Words>
  <Application>Microsoft Office PowerPoint</Application>
  <PresentationFormat>Breitbild</PresentationFormat>
  <Paragraphs>175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Rückblick</vt:lpstr>
      <vt:lpstr>Informationen für Erstsemesterstudierende  (WS 16/17)</vt:lpstr>
      <vt:lpstr>Inhalt</vt:lpstr>
      <vt:lpstr>Wichtige Tipps</vt:lpstr>
      <vt:lpstr>Vorstellung Fachschaft:  Wer sind wir und was machen wir?</vt:lpstr>
      <vt:lpstr> DIVERGENZ </vt:lpstr>
      <vt:lpstr>Universitäre Strukturen – Global </vt:lpstr>
      <vt:lpstr>Universitäre Strukturen - Lokal</vt:lpstr>
      <vt:lpstr>Universitäre Strukturen –  Aufbau des Fachbereichs</vt:lpstr>
      <vt:lpstr>Universitäre Strukturen –  Studentische Vertretung</vt:lpstr>
      <vt:lpstr>Ansprechpartner Lehramt</vt:lpstr>
      <vt:lpstr>Ansprechpartner Lehramt</vt:lpstr>
      <vt:lpstr>Ansprechpartner Mathematik</vt:lpstr>
      <vt:lpstr>Weitere Ansprechpartner</vt:lpstr>
      <vt:lpstr>Accounts und Nummern</vt:lpstr>
      <vt:lpstr>Webmail</vt:lpstr>
      <vt:lpstr>Accounts und Nummern</vt:lpstr>
      <vt:lpstr>QIS – System</vt:lpstr>
      <vt:lpstr>Studienverlauf und Stundenplan</vt:lpstr>
      <vt:lpstr>Studienverlauf und Stundenplan</vt:lpstr>
      <vt:lpstr>Bildungswissenschaften</vt:lpstr>
      <vt:lpstr>Schulpraktika</vt:lpstr>
      <vt:lpstr>Studienverlauf Mathematik: L3</vt:lpstr>
      <vt:lpstr>Studienverlauf Mathematik L2</vt:lpstr>
      <vt:lpstr>Anmeldung</vt:lpstr>
      <vt:lpstr>Anmeldung</vt:lpstr>
      <vt:lpstr>Prüfungsordnung</vt:lpstr>
      <vt:lpstr>Angebote, die man kennen sollte: ERASMUS</vt:lpstr>
      <vt:lpstr>Angebote, die man kennen sollte: Uni-Sport</vt:lpstr>
      <vt:lpstr>Angebote, die man kennen sollte: Call-a-Bike</vt:lpstr>
      <vt:lpstr>Angebote, die man kennen sollte:  „Night of Science“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für Erstsemesterstudierende  WS 15/16</dc:title>
  <dc:creator>Theresa Kumpitsch</dc:creator>
  <cp:lastModifiedBy>WW8iwJefSs@goetheuniversitaet.onmicrosoft.com</cp:lastModifiedBy>
  <cp:revision>52</cp:revision>
  <dcterms:created xsi:type="dcterms:W3CDTF">2015-09-28T08:28:19Z</dcterms:created>
  <dcterms:modified xsi:type="dcterms:W3CDTF">2017-10-12T19:41:19Z</dcterms:modified>
</cp:coreProperties>
</file>