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5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72" r:id="rId13"/>
    <p:sldId id="273" r:id="rId14"/>
    <p:sldId id="297" r:id="rId15"/>
    <p:sldId id="274" r:id="rId16"/>
    <p:sldId id="275" r:id="rId17"/>
    <p:sldId id="276" r:id="rId18"/>
    <p:sldId id="277" r:id="rId19"/>
    <p:sldId id="298" r:id="rId20"/>
    <p:sldId id="278" r:id="rId21"/>
    <p:sldId id="279" r:id="rId22"/>
    <p:sldId id="280" r:id="rId23"/>
    <p:sldId id="281" r:id="rId24"/>
    <p:sldId id="282" r:id="rId25"/>
    <p:sldId id="283" r:id="rId26"/>
    <p:sldId id="264" r:id="rId27"/>
    <p:sldId id="265" r:id="rId28"/>
    <p:sldId id="267" r:id="rId29"/>
    <p:sldId id="300" r:id="rId30"/>
    <p:sldId id="266" r:id="rId31"/>
    <p:sldId id="268" r:id="rId32"/>
    <p:sldId id="270" r:id="rId33"/>
    <p:sldId id="271" r:id="rId34"/>
    <p:sldId id="296" r:id="rId35"/>
    <p:sldId id="295" r:id="rId36"/>
    <p:sldId id="284" r:id="rId37"/>
    <p:sldId id="285" r:id="rId38"/>
    <p:sldId id="286" r:id="rId39"/>
    <p:sldId id="299" r:id="rId40"/>
    <p:sldId id="287" r:id="rId41"/>
    <p:sldId id="288" r:id="rId42"/>
    <p:sldId id="294" r:id="rId43"/>
    <p:sldId id="293" r:id="rId44"/>
    <p:sldId id="289" r:id="rId45"/>
    <p:sldId id="290" r:id="rId46"/>
    <p:sldId id="301" r:id="rId47"/>
    <p:sldId id="291" r:id="rId48"/>
    <p:sldId id="292" r:id="rId49"/>
  </p:sldIdLst>
  <p:sldSz cx="12192000" cy="6858000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9DEB2-A1D1-45A5-A40A-126FD3C43A4C}" type="datetimeFigureOut">
              <a:rPr lang="de-DE" smtClean="0"/>
              <a:t>04.10.2022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6D8A1-E6BD-4190-8FFF-D94E8FBA7B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4380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8654AF1-084B-B2E9-4B12-123B88A740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0809686-C5EE-4A09-A5AE-78751E4262C5}" type="slidenum">
              <a:t>11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FBF0561-780F-0DBB-886C-4A09AC371B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1973FFB-D554-659A-4B76-084348E921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174015-9E46-8D84-6955-2EECF5349C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281AD0D-E4A1-496E-A5E9-A7857A04F0FF}" type="slidenum">
              <a:t>16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B4DA50A-E6E8-C4B6-E85D-8C21F32C14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A65BB08-1B3C-378C-CCD5-EF255FB8CE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EF910B7-2437-29F2-88A1-F4D9C94FD1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0A367E6E-15CC-4E03-BB4C-204CB7B75CAF}" type="slidenum">
              <a:t>26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CEA9F67-32D5-1A20-1A3B-6C088E3D4C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BA5BAE1-3F52-BECB-7BEB-B3D6718DE3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AAD2DD-5D64-4EF4-C9D1-A2FA9283EE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79420D3-784A-4E9C-AEDA-DDD6703A2BAC}" type="slidenum">
              <a:t>31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5A5E0D5-751C-B545-814A-0188CCAC51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E39FC8C-BB72-1E5E-D450-6DB40CFD10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3104FB-2934-A837-7642-1163E313A6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4331710-A0E7-4AF4-B530-64B1E13D2215}" type="slidenum">
              <a:t>32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02EA50B-D835-E306-8344-51ACF4CC651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D8C6170-B06F-3C03-7F42-8D2224D7A0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B7195B7-BA9A-38AD-135B-520BB25222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81480" y="10155240"/>
            <a:ext cx="3276359" cy="536040"/>
          </a:xfrm>
        </p:spPr>
        <p:txBody>
          <a:bodyPr wrap="square" lIns="90000" tIns="45000" rIns="90000" bIns="45000" anchor="t"/>
          <a:lstStyle/>
          <a:p>
            <a:pPr lvl="0" algn="l" hangingPunct="1"/>
            <a:fld id="{F8CCAF43-EE76-43CE-A155-691EA616D9AB}" type="slidenum">
              <a:t>36</a:t>
            </a:fld>
            <a:endParaRPr lang="de-DE" sz="1800">
              <a:solidFill>
                <a:srgbClr val="000000"/>
              </a:solidFill>
              <a:latin typeface="+mn-lt" pitchFamily="18"/>
              <a:ea typeface="+mn-ea" pitchFamily="2"/>
              <a:cs typeface="+mn-cs" pitchFamily="2"/>
            </a:endParaRPr>
          </a:p>
        </p:txBody>
      </p:sp>
      <p:sp>
        <p:nvSpPr>
          <p:cNvPr id="8" name="Foliennummernplatzhalter 6">
            <a:extLst>
              <a:ext uri="{FF2B5EF4-FFF2-40B4-BE49-F238E27FC236}">
                <a16:creationId xmlns:a16="http://schemas.microsoft.com/office/drawing/2014/main" id="{EE2D74A7-56CB-51B5-CBBF-01A7DFC9BE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55A9364-5EFA-4F4B-9265-824365CE2ACA}" type="slidenum">
              <a:t>36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C9DB77A-68C2-866F-CC75-9ED1C97100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573120" y="1336680"/>
            <a:ext cx="6413040" cy="360792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FC0E42D-51D6-1075-0B3B-DA66F0E5BB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639" y="5145120"/>
            <a:ext cx="6048000" cy="4209840"/>
          </a:xfrm>
        </p:spPr>
        <p:txBody>
          <a:bodyPr wrap="square" lIns="90000" tIns="45000" rIns="90000" bIns="45000" anchor="t">
            <a:noAutofit/>
          </a:bodyPr>
          <a:lstStyle/>
          <a:p>
            <a:pPr marL="0" lvl="0" indent="0" algn="l" hangingPunct="1"/>
            <a:r>
              <a:rPr lang="de-DE">
                <a:solidFill>
                  <a:srgbClr val="404040"/>
                </a:solidFill>
                <a:latin typeface="Trebuchet MS" pitchFamily="18"/>
              </a:rPr>
              <a:t>Hier eine Reihe von, die Möglichkeiten der Hilfestellung in psychosozial schwierigen Situation bieten. Diese können einerseits grundsätzlich unterstützen in schwierigen Lebenslagen, gerade in der aktuellen Corona-Situation, andererseits auch speziell bei schwierigen (etwa mündlichen) Prüfungssituationen, die die Studierenden zum Teil jetzt ohne Unterstützung ihres Umfelds antreten und verarbeiten müssen.</a:t>
            </a:r>
          </a:p>
          <a:p>
            <a:pPr marL="0" lvl="0" indent="0" algn="l" hangingPunct="1"/>
            <a:endParaRPr lang="de-DE">
              <a:solidFill>
                <a:srgbClr val="404040"/>
              </a:solidFill>
              <a:latin typeface="Trebuchet MS" pitchFamily="1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E0C297-1123-BC2E-540D-9D426EE00F9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96AB69C-A7B6-4980-8860-906205C5D3E9}" type="slidenum">
              <a:t>39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9F25C77-4BEE-5CE4-8CBA-E713F5E0421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BCF4D98-0F22-A747-92BE-B9FB29B36A4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639" y="5078520"/>
            <a:ext cx="6047279" cy="481068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C97A0F2-1EEA-CEEE-11EE-0831F7E2BA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08EDA80-EE35-45B6-BFE1-6C160E6B8E9C}" type="slidenum">
              <a:t>40</a:t>
            </a:fld>
            <a:endParaRPr lang="de-DE"/>
          </a:p>
        </p:txBody>
      </p:sp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B20FD31-4FE2-6DCB-E55D-4FCEF6A866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C10A39C-B23E-9CA8-D31D-09488DB475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5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0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de-DE" sz="44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1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25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4013280"/>
              <a:ext cx="447480" cy="284364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1" name="Group 12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12" name="CustomShape 13"/>
            <p:cNvSpPr/>
            <p:nvPr/>
          </p:nvSpPr>
          <p:spPr>
            <a:xfrm>
              <a:off x="0" y="-7920"/>
              <a:ext cx="862560" cy="5697000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3" name="Line 14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4" name="Line 15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" name="CustomShape 21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" name="CustomShape 22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" name="PlaceHolder 23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18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23" name="PlaceHolder 2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latin typeface="Arial"/>
              </a:rPr>
              <a:t>Zweite Gliederungsebene</a:t>
            </a:r>
          </a:p>
          <a:p>
            <a:pPr marL="1296000" lvl="2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Dritte Gliederungsebene</a:t>
            </a:r>
          </a:p>
          <a:p>
            <a:pPr marL="1728000" lvl="3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latin typeface="Arial"/>
              </a:rPr>
              <a:t>Vierte Gliederungsebene</a:t>
            </a:r>
          </a:p>
          <a:p>
            <a:pPr marL="2160000" lvl="4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Fünfte Gliederungsebene</a:t>
            </a:r>
          </a:p>
          <a:p>
            <a:pPr marL="2592000" lvl="5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Sechste Gliederungsebene</a:t>
            </a:r>
          </a:p>
          <a:p>
            <a:pPr marL="3024000" lvl="6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1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6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3" name="CustomShape 4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4" name="CustomShape 5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5" name="CustomShape 6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6" name="CustomShape 7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7" name="CustomShape 8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8" name="CustomShape 9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9" name="CustomShape 10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0" name="CustomShape 11"/>
            <p:cNvSpPr/>
            <p:nvPr/>
          </p:nvSpPr>
          <p:spPr>
            <a:xfrm>
              <a:off x="0" y="4013280"/>
              <a:ext cx="447480" cy="284364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71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72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110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1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2" name="CustomShape 4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3" name="CustomShape 5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4" name="CustomShape 6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5" name="CustomShape 7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6" name="CustomShape 8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7" name="CustomShape 9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8" name="CustomShape 10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9" name="CustomShape 11"/>
            <p:cNvSpPr/>
            <p:nvPr/>
          </p:nvSpPr>
          <p:spPr>
            <a:xfrm>
              <a:off x="0" y="4013280"/>
              <a:ext cx="447480" cy="284364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20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121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Group 1"/>
          <p:cNvGrpSpPr/>
          <p:nvPr/>
        </p:nvGrpSpPr>
        <p:grpSpPr>
          <a:xfrm>
            <a:off x="0" y="-8640"/>
            <a:ext cx="12191040" cy="6866640"/>
            <a:chOff x="0" y="-8640"/>
            <a:chExt cx="12191040" cy="6866640"/>
          </a:xfrm>
        </p:grpSpPr>
        <p:sp>
          <p:nvSpPr>
            <p:cNvPr id="159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0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525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61" name="CustomShape 4"/>
            <p:cNvSpPr/>
            <p:nvPr/>
          </p:nvSpPr>
          <p:spPr>
            <a:xfrm>
              <a:off x="9181440" y="-8640"/>
              <a:ext cx="3006360" cy="686556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2" name="CustomShape 5"/>
            <p:cNvSpPr/>
            <p:nvPr/>
          </p:nvSpPr>
          <p:spPr>
            <a:xfrm>
              <a:off x="9603360" y="-8640"/>
              <a:ext cx="2587320" cy="686556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3" name="CustomShape 6"/>
            <p:cNvSpPr/>
            <p:nvPr/>
          </p:nvSpPr>
          <p:spPr>
            <a:xfrm>
              <a:off x="8932320" y="3048120"/>
              <a:ext cx="3258720" cy="38088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4" name="CustomShape 7"/>
            <p:cNvSpPr/>
            <p:nvPr/>
          </p:nvSpPr>
          <p:spPr>
            <a:xfrm>
              <a:off x="9334440" y="-8640"/>
              <a:ext cx="2853360" cy="686556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5" name="CustomShape 8"/>
            <p:cNvSpPr/>
            <p:nvPr/>
          </p:nvSpPr>
          <p:spPr>
            <a:xfrm>
              <a:off x="10898640" y="-8640"/>
              <a:ext cx="1289160" cy="686556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6" name="CustomShape 9"/>
            <p:cNvSpPr/>
            <p:nvPr/>
          </p:nvSpPr>
          <p:spPr>
            <a:xfrm>
              <a:off x="10938960" y="-8640"/>
              <a:ext cx="1248840" cy="686556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7" name="CustomShape 10"/>
            <p:cNvSpPr/>
            <p:nvPr/>
          </p:nvSpPr>
          <p:spPr>
            <a:xfrm>
              <a:off x="10371600" y="3589920"/>
              <a:ext cx="1816200" cy="3267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8" name="CustomShape 11"/>
            <p:cNvSpPr/>
            <p:nvPr/>
          </p:nvSpPr>
          <p:spPr>
            <a:xfrm>
              <a:off x="0" y="4013280"/>
              <a:ext cx="447480" cy="284364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40000" dist="2304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69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latin typeface="Arial"/>
              </a:rPr>
              <a:t>Format des Titeltextes durch Klicken bearbeiten</a:t>
            </a:r>
          </a:p>
        </p:txBody>
      </p:sp>
      <p:sp>
        <p:nvSpPr>
          <p:cNvPr id="170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latin typeface="Arial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frankfurt.de/47679043/studor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-frankfurt.de/49625732/e-learning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s123456@stud.uni-frankfurt.de" TargetMode="Externa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ebmail.uni-frankfurt.d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ub.uni-frankfurt.de/online/home.html" TargetMode="External"/><Relationship Id="rId5" Type="http://schemas.openxmlformats.org/officeDocument/2006/relationships/hyperlink" Target="https://olat-ce.server.uni-frankfurt.de/olat/home?1" TargetMode="External"/><Relationship Id="rId4" Type="http://schemas.openxmlformats.org/officeDocument/2006/relationships/hyperlink" Target="https://qis.server.uni-frankfurt.de/qisserver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student23@stud.uni-frankfurt.de" TargetMode="Externa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frankfurt.de/47679043/studord" TargetMode="External"/><Relationship Id="rId2" Type="http://schemas.openxmlformats.org/officeDocument/2006/relationships/hyperlink" Target="https://www.uni-frankfurt.de/115619198/Pr%C3%BCfungsamt_Mathematik#a_fe97e86d-20bfbbe6" TargetMode="Externa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udentenwerkfrankfurt.de/beratung-service/psychosozialberatung" TargetMode="External"/><Relationship Id="rId7" Type="http://schemas.openxmlformats.org/officeDocument/2006/relationships/hyperlink" Target="https://www.telefonseelsorge.d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bsf-frankfurt.de/krisendienst/" TargetMode="External"/><Relationship Id="rId5" Type="http://schemas.openxmlformats.org/officeDocument/2006/relationships/hyperlink" Target="https://www.psychologie.uni-frankfurt.de/86817645/Corona_Krisentelefon" TargetMode="External"/><Relationship Id="rId4" Type="http://schemas.openxmlformats.org/officeDocument/2006/relationships/hyperlink" Target="https://www.uni-frankfurt.de/35793221/psychotherapeutische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zfh-db.sport.uni-frankfurt.de/angebote/aktueller_zeitraum/index.html" TargetMode="Externa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-frankfurt.de/49625732/e-learni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starkerstart.uni-frankfurt.de/82850108/Studierend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://asta-frankfurt.de/aktuelles/teil-1-neue-infos-zum-asta-campusrad-call-bike-anmeldung-jetzt-moeglich" TargetMode="Externa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-frankfurt.de/corona" TargetMode="Externa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rafik 4"/>
          <p:cNvPicPr/>
          <p:nvPr/>
        </p:nvPicPr>
        <p:blipFill>
          <a:blip r:embed="rId2"/>
          <a:stretch/>
        </p:blipFill>
        <p:spPr>
          <a:xfrm>
            <a:off x="699480" y="2921040"/>
            <a:ext cx="5799600" cy="3799440"/>
          </a:xfrm>
          <a:prstGeom prst="rect">
            <a:avLst/>
          </a:prstGeom>
          <a:ln w="0">
            <a:noFill/>
          </a:ln>
        </p:spPr>
      </p:pic>
      <p:sp>
        <p:nvSpPr>
          <p:cNvPr id="208" name="CustomShape 1"/>
          <p:cNvSpPr/>
          <p:nvPr/>
        </p:nvSpPr>
        <p:spPr>
          <a:xfrm>
            <a:off x="1112040" y="192960"/>
            <a:ext cx="8113320" cy="2385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de-DE" sz="5400" b="0" strike="noStrike" spc="-1">
                <a:solidFill>
                  <a:srgbClr val="5FCBEF"/>
                </a:solidFill>
                <a:latin typeface="Trebuchet MS"/>
                <a:ea typeface="Arial"/>
              </a:rPr>
              <a:t>Informationen für Erstsemester-Studierende</a:t>
            </a:r>
            <a:endParaRPr lang="de-DE" sz="5400" b="0" strike="noStrike" spc="-1"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>
            <a:off x="4848840" y="2580480"/>
            <a:ext cx="4376520" cy="351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800" b="1" strike="noStrike" spc="-1" dirty="0">
                <a:solidFill>
                  <a:srgbClr val="808080"/>
                </a:solidFill>
                <a:latin typeface="Trebuchet MS"/>
                <a:ea typeface="Arial"/>
              </a:rPr>
              <a:t>Bachelor-Studiengang Mathematik</a:t>
            </a:r>
            <a:endParaRPr lang="de-DE" sz="18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strike="noStrike" spc="-1" dirty="0">
                <a:solidFill>
                  <a:srgbClr val="808080"/>
                </a:solidFill>
                <a:latin typeface="Trebuchet MS"/>
                <a:ea typeface="Arial"/>
              </a:rPr>
              <a:t>Wintersemester 2022/23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strike="noStrike" spc="-1" dirty="0">
                <a:solidFill>
                  <a:srgbClr val="808080"/>
                </a:solidFill>
                <a:latin typeface="Trebuchet MS"/>
                <a:ea typeface="Arial"/>
              </a:rPr>
              <a:t>05.10.2022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u="sng" strike="noStrike" spc="-1" dirty="0">
                <a:solidFill>
                  <a:srgbClr val="808080"/>
                </a:solidFill>
                <a:uFillTx/>
                <a:latin typeface="Trebuchet MS"/>
                <a:ea typeface="Arial"/>
              </a:rPr>
              <a:t>Referenten: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strike="noStrike" spc="-1" dirty="0">
                <a:solidFill>
                  <a:srgbClr val="808080"/>
                </a:solidFill>
                <a:latin typeface="Trebuchet MS"/>
                <a:ea typeface="Arial"/>
              </a:rPr>
              <a:t>Jan Stricker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spc="-1" dirty="0">
                <a:solidFill>
                  <a:srgbClr val="808080"/>
                </a:solidFill>
                <a:latin typeface="Trebuchet MS"/>
              </a:rPr>
              <a:t>Arne Gideon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400" b="1" spc="-1" dirty="0">
                <a:solidFill>
                  <a:srgbClr val="808080"/>
                </a:solidFill>
                <a:latin typeface="Trebuchet MS"/>
              </a:rPr>
              <a:t>Benjamin </a:t>
            </a:r>
            <a:r>
              <a:rPr lang="de-DE" sz="1400" b="1" spc="-1" dirty="0" err="1">
                <a:solidFill>
                  <a:srgbClr val="808080"/>
                </a:solidFill>
                <a:latin typeface="Trebuchet MS"/>
              </a:rPr>
              <a:t>Steklov</a:t>
            </a: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Aufbau einer Veranstaltung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46" name="CustomShape 2"/>
          <p:cNvSpPr/>
          <p:nvPr/>
        </p:nvSpPr>
        <p:spPr>
          <a:xfrm>
            <a:off x="677160" y="1442880"/>
            <a:ext cx="8595720" cy="522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„große“ Vorlesung (4+2 SWS, 9 CP)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2 mal 2 Stunden Vorlesung pro Woche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1 mal 2 Stunden Tutorium/Übung pro Woche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Übungsblatt: Bearbeitungszeit i.d.R. ca. 1 Woche, Korrektur durch den Tutor/die Tutorin, Besprechung im Tutorium</a:t>
            </a:r>
            <a:endParaRPr lang="de-DE" sz="1200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I.d.R. 50% der Übungspunkte als „Studienleistung“</a:t>
            </a: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„kleine“ Vorlesung (2+1 SWS, 5 CP)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1 mal 2 Stunden Vorlesung pro Woche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1 mal 2 Stunden Tutorium 14-tägig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Übungsblatt mit Bearbeitungszeit i.d.R. ca. 2 Wochen</a:t>
            </a:r>
            <a:endParaRPr lang="de-DE" sz="12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Proseminar (3 CP)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Sitzung 1 mal 2 Stunden pro Woche oder als Blocktermin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Leistung: Lesen von Lehrbüchern oder Veröffentlichung, dazu einen Vortrag und eine Ausarbeitung (unbenotet)</a:t>
            </a:r>
            <a:endParaRPr lang="de-DE" sz="12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Seminar (4 CP)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Wie das Proseminar, i.d.R. anspruchsvollere Literatur, bewertete Ausarbeitung</a:t>
            </a:r>
            <a:endParaRPr lang="de-DE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D4C52D7-9A07-BCDC-AE62-7CF3BF5835AF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Zeit in der Uni („akademisches Viertel“)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144BD7C8-A530-882F-D737-564486805CCB}"/>
              </a:ext>
            </a:extLst>
          </p:cNvPr>
          <p:cNvSpPr/>
          <p:nvPr/>
        </p:nvSpPr>
        <p:spPr>
          <a:xfrm>
            <a:off x="583560" y="2160000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Es gibt zwei Modi für Veranstaltungen: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Die meisten Veranstaltungen sind c.t. (cum tempore), z.B. heißt Vorlesung von 10-12 Uhr c.t. also von 10:15-11:45 Uhr. Der Sinn dahinter ist, dass man Zeit zum Pendeln zwischen den Campus und Veranstaltungen hat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Es gibt auch Veranstaltungen mit s.t. (sine tempore), das heißt dann Punkt, z.B. heißt Seminar von 10-12 Uhr s.t. ab 10:00 Uhr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Analysis 1 (Ana 1)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48" name="CustomShape 2"/>
          <p:cNvSpPr/>
          <p:nvPr/>
        </p:nvSpPr>
        <p:spPr>
          <a:xfrm>
            <a:off x="677160" y="2160720"/>
            <a:ext cx="874404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Dozent: Prof. Dr. Ralph </a:t>
            </a:r>
            <a:r>
              <a:rPr lang="de-DE" sz="18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Neininger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Montag  von 8-10 Uhr und Donnerstag von 10-12 Uhr 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9 CP (4h Vorlesung  + 2h Übung)</a:t>
            </a: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Lineare Algebra (LA)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50" name="CustomShape 2"/>
          <p:cNvSpPr/>
          <p:nvPr/>
        </p:nvSpPr>
        <p:spPr>
          <a:xfrm>
            <a:off x="583560" y="216000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Dozent: Prof. Dr.  Annette Werner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Montag von 10 – 12 Uhr und Donnerstag von 12 - 14 Uhr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9 CP (4+2 SWS Vorlesung)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Einführung in die computerorientierte Mathematik (ECM)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52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Dozent: Prof. Dr.  Benjamin Schröter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Dienstag und  Mittwoch von 8 - 10 Uhr 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9 CP (4+2 SWS Vorlesung)</a:t>
            </a:r>
            <a:endParaRPr lang="de-DE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„Ein Zahlenbeispiel…“ 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54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Eine „große Vorlesung“: 9 CP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1 CP = 25-30h Arbeit, d.h. ca. 270h Arbeit im Semester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14 Wochen Semester: ca. 19h pro Woche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Anwesenheit: 3*1,5h = 4,5h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>
                <a:solidFill>
                  <a:srgbClr val="FF0000"/>
                </a:solidFill>
                <a:latin typeface="Trebuchet MS"/>
                <a:ea typeface="Arial"/>
              </a:rPr>
              <a:t>Ca. 15 Stunden pro Woche Selbststudium (Übungsblatt, Vor- und Nachbereitung)</a:t>
            </a:r>
            <a:endParaRPr lang="de-DE" sz="1800" b="0" strike="noStrike" spc="-1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000000"/>
                </a:solidFill>
                <a:latin typeface="Trebuchet MS"/>
                <a:ea typeface="Arial"/>
              </a:rPr>
              <a:t>Real: etwas weniger, da die Klausurvorbereitung ggf. in den Semesterferien liegt und wir mit der oberen Grenze gerechnet haben.</a:t>
            </a:r>
            <a:endParaRPr lang="de-DE" sz="1600" b="0" strike="noStrike" spc="-1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000000"/>
                </a:solidFill>
                <a:latin typeface="Trebuchet MS"/>
                <a:ea typeface="Arial"/>
              </a:rPr>
              <a:t>Geht man aber von dem (realistischen) Arbeitsaufwand für den Durchschnittsstudenten aus, macht das 13,5h / Woche in der Universität und 45h / Woche Selbststudium, also ca. eine 60 Stunden-Woche ! </a:t>
            </a: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9ECFC6AB-C629-D8F0-86A0-538A3FE38DAA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Studienverlauf – Planung und Sicherheit!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CD677568-1B49-40C7-6102-2BB560CA0D5D}"/>
              </a:ext>
            </a:extLst>
          </p:cNvPr>
          <p:cNvSpPr/>
          <p:nvPr/>
        </p:nvSpPr>
        <p:spPr>
          <a:xfrm>
            <a:off x="677160" y="2160720"/>
            <a:ext cx="8730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sng" strike="noStrike" kern="1200" spc="0">
                <a:ln>
                  <a:noFill/>
                </a:ln>
                <a:solidFill>
                  <a:srgbClr val="000000"/>
                </a:solidFill>
                <a:uFillTx/>
                <a:latin typeface="Trebuchet MS" pitchFamily="18"/>
                <a:ea typeface="Arial" pitchFamily="2"/>
                <a:cs typeface="DejaVu Sans" pitchFamily="2"/>
                <a:hlinkClick r:id="rId3"/>
              </a:rPr>
              <a:t>https://www.uni-frankfurt.de/47679043/studord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Prüfungsordnung</a:t>
            </a:r>
          </a:p>
          <a:p>
            <a:pPr marL="0" marR="0" lvl="1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Warum sollte man das lesen?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Formalien zum Studium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Studienverlaufsplan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„Was brauche ich für CP und in welchem Bereich?“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„Wie viele Versuche habe ich für Prüfungen?“</a:t>
            </a:r>
          </a:p>
          <a:p>
            <a:pPr marL="0" marR="0" lvl="2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…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Anwendungsfach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56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Das Anwendungsfach / „Nebenfach“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58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Umfasst 22-24 CP</a:t>
            </a:r>
            <a:endParaRPr lang="de-DE" sz="1700" b="0" strike="noStrike" spc="-1" dirty="0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Vorgefertigte Anwendungsfächer: Prüfungsordnung </a:t>
            </a:r>
            <a:endParaRPr lang="de-DE" sz="17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Informationen: Siehe Präsentation des Studiendekans</a:t>
            </a:r>
            <a:endParaRPr lang="de-DE" sz="15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Keine Anmeldung erforderlich, durch die erste Klausur angemeldet</a:t>
            </a:r>
            <a:endParaRPr lang="de-DE" sz="15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Anmeldung zu Klausuren: Nach Vorschrift des Anwendungsfaches</a:t>
            </a:r>
            <a:endParaRPr lang="de-DE" sz="1500" b="0" strike="noStrike" spc="-1" dirty="0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Nicht-Vorgefertigte Anwendungsfächer</a:t>
            </a:r>
            <a:endParaRPr lang="de-DE" sz="17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Anfrage beim Prüfungsamt</a:t>
            </a:r>
            <a:endParaRPr lang="de-DE" sz="15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Selbstständige Kommunikation mit dem Wunsch-Fachbereich</a:t>
            </a:r>
            <a:endParaRPr lang="de-DE" sz="1500" b="0" strike="noStrike" spc="-1" dirty="0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Laut Prüfungsordnung: Semester 3-6</a:t>
            </a:r>
            <a:endParaRPr lang="de-DE" sz="1700" b="0" strike="noStrike" spc="-1" dirty="0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Real: Wann ihr wollt. Ihr könnt auch dieses Semester mit dem Anwendungsfach starten. </a:t>
            </a:r>
            <a:endParaRPr lang="de-DE" sz="1500" b="0" strike="noStrike" spc="-1" dirty="0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 dirty="0">
                <a:solidFill>
                  <a:srgbClr val="FF0000"/>
                </a:solidFill>
                <a:latin typeface="Trebuchet MS"/>
                <a:ea typeface="Arial"/>
              </a:rPr>
              <a:t>Scheut nicht, euch verschiedene Anwendungsfächer anzuschauen!</a:t>
            </a:r>
            <a:endParaRPr lang="de-DE" sz="17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7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Pflichtbereich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60" name="CustomShape 2"/>
          <p:cNvSpPr/>
          <p:nvPr/>
        </p:nvSpPr>
        <p:spPr>
          <a:xfrm>
            <a:off x="677160" y="1477800"/>
            <a:ext cx="8595720" cy="456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Analysis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Analysis 1 (1.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Analysis 2 (2.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Höhere Analysis (3.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Numerik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Einführung in die Numerik (3.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Programmierkurs (i.d.R. Vorsemesterkurs vor dem 3.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Algebra &amp; Geometrie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Lineare Algebra 1 (1.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Lineare Algebra 2 (2.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Stochastik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Elementare Stochastik (2.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Diskrete Mathematik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Einführung in die Computerorientierte Mathematik (1. Semester)</a:t>
            </a:r>
            <a:endParaRPr lang="de-DE" sz="10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Diskrete Mathematik (4. Semester)</a:t>
            </a:r>
            <a:endParaRPr lang="de-DE" sz="10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Proseminar nach Wahl (2. oder 3. Semester bietet sich an)</a:t>
            </a:r>
            <a:endParaRPr lang="de-DE" sz="11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100" b="0" strike="noStrike" spc="-1">
                <a:solidFill>
                  <a:srgbClr val="404040"/>
                </a:solidFill>
                <a:latin typeface="Trebuchet MS"/>
                <a:ea typeface="Arial"/>
              </a:rPr>
              <a:t>Betriebspraktikum oder Tutorium</a:t>
            </a:r>
            <a:endParaRPr lang="de-DE" sz="11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000" b="0" strike="noStrike" spc="-1">
                <a:solidFill>
                  <a:srgbClr val="404040"/>
                </a:solidFill>
                <a:latin typeface="Trebuchet MS"/>
                <a:ea typeface="Arial"/>
              </a:rPr>
              <a:t>Siehe Vortrag des Studiendekans</a:t>
            </a:r>
            <a:endParaRPr lang="de-DE" sz="1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Inhalt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11" name="CustomShape 2"/>
          <p:cNvSpPr/>
          <p:nvPr/>
        </p:nvSpPr>
        <p:spPr>
          <a:xfrm>
            <a:off x="677160" y="15199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Das System „Universität“</a:t>
            </a: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„Das Erste Semester“</a:t>
            </a: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Anmeldung zu Klausuren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Accounts und Nummern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HRZ und studentische Mail-Adresse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Matrikelnummer und Goethe-Card</a:t>
            </a:r>
            <a:endParaRPr lang="de-DE" sz="12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QIS-System</a:t>
            </a:r>
            <a:endParaRPr lang="de-DE" sz="1400" b="0" strike="noStrike" spc="-1" dirty="0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Studien- und Semesterbescheinigungen</a:t>
            </a:r>
            <a:endParaRPr lang="de-DE" sz="1200" b="0" strike="noStrike" spc="-1" dirty="0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Das Vorlesungsverzeichnis</a:t>
            </a:r>
            <a:endParaRPr lang="de-DE" sz="12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OLAT</a:t>
            </a: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spc="-1" dirty="0">
                <a:solidFill>
                  <a:srgbClr val="404040"/>
                </a:solidFill>
                <a:latin typeface="Trebuchet MS"/>
              </a:rPr>
              <a:t>Tipps zum Mathestudium</a:t>
            </a:r>
            <a:endParaRPr lang="de-DE" sz="1400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Ansprechpartner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Rückmeldung und Semesterbeitrag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Angebote, die man kennen sollte, …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Anmerkungen zur aktuellen Lage</a:t>
            </a:r>
            <a:endParaRPr lang="de-DE" sz="1400" b="0" strike="noStrike" spc="-1" dirty="0">
              <a:latin typeface="Arial"/>
            </a:endParaRPr>
          </a:p>
          <a:p>
            <a:pPr marL="457200">
              <a:lnSpc>
                <a:spcPct val="8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Vertiefungsbereich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62" name="CustomShape 2"/>
          <p:cNvSpPr/>
          <p:nvPr/>
        </p:nvSpPr>
        <p:spPr>
          <a:xfrm>
            <a:off x="677160" y="1350360"/>
            <a:ext cx="8595720" cy="469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18 CP „Spezialisierung“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4+2, 2+1 und Seminar aus einem „Gebiet“ (z.B.: Analysis, Diskrete Mathematik)</a:t>
            </a:r>
            <a:endParaRPr lang="de-DE" sz="12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14 CP „Wahlpflicht außer Spezialisierung“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Mindestens (!) 14 CP, d.h. auch 18 o.ä. wären in Ordnung – egal ob durch Vorlesungen oder auch ein zweites Seminar</a:t>
            </a:r>
            <a:endParaRPr lang="de-DE" sz="12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Insgesamt: 41 CP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18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14 Wahlpflicht ohne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9 nach Wahl</a:t>
            </a:r>
            <a:endParaRPr lang="de-DE" sz="12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Dabei muss gelten: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Insgesamt wurden exakt zwei Seminare besucht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Mindestens eins der Seminare gehört zur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Die Bachelorarbeit wird im Gebiet der Spezialisierung geschrieben.</a:t>
            </a:r>
            <a:endParaRPr lang="de-DE" sz="12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>
                <a:solidFill>
                  <a:srgbClr val="404040"/>
                </a:solidFill>
                <a:latin typeface="Trebuchet MS"/>
                <a:ea typeface="Arial"/>
              </a:rPr>
              <a:t>Standard-Weg</a:t>
            </a:r>
            <a:endParaRPr lang="de-DE" sz="14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4+2, 2+1, Seminar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4+2, 2+1, außerhalb der Spezialisierung</a:t>
            </a:r>
            <a:endParaRPr lang="de-DE" sz="12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200" b="0" strike="noStrike" spc="-1">
                <a:solidFill>
                  <a:srgbClr val="404040"/>
                </a:solidFill>
                <a:latin typeface="Trebuchet MS"/>
                <a:ea typeface="Arial"/>
              </a:rPr>
              <a:t>2+1, Seminar nach Wahl</a:t>
            </a:r>
            <a:endParaRPr lang="de-DE" sz="12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Vertiefungsbereich / Bachelorarbeit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64" name="CustomShape 2"/>
          <p:cNvSpPr/>
          <p:nvPr/>
        </p:nvSpPr>
        <p:spPr>
          <a:xfrm>
            <a:off x="677160" y="1541880"/>
            <a:ext cx="8595720" cy="449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Beginn gegen Ende des Pflichtbereichs ( ca. 3. oder 4. Semester)</a:t>
            </a: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Weitere Infos in der Prüfungsordnung</a:t>
            </a:r>
            <a:endParaRPr lang="de-DE" spc="-1" dirty="0">
              <a:solidFill>
                <a:srgbClr val="404040"/>
              </a:solidFill>
              <a:latin typeface="Trebuchet MS"/>
            </a:endParaRP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Es gibt regelmäßig eine Bachelor </a:t>
            </a:r>
            <a:r>
              <a:rPr lang="de-DE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Spezialisierungs</a:t>
            </a: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/Vertiefungs-Infoveranstaltung</a:t>
            </a:r>
            <a:endParaRPr lang="de-DE" sz="1800" b="0" strike="noStrike" spc="-1" dirty="0">
              <a:solidFill>
                <a:srgbClr val="404040"/>
              </a:solidFill>
              <a:latin typeface="Trebuchet MS"/>
              <a:ea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de-DE" sz="1800" b="0" strike="noStrike" spc="-1" dirty="0">
              <a:solidFill>
                <a:srgbClr val="404040"/>
              </a:solidFill>
              <a:latin typeface="Trebuchet MS"/>
            </a:endParaRP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Bachelorarbeit</a:t>
            </a: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Informationen und Beispiele beim E-Learning: </a:t>
            </a:r>
            <a:r>
              <a:rPr lang="de-DE" sz="1600" b="0" u="sng" strike="noStrike" spc="-1" dirty="0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https://www.uni-frankfurt.de/49625732/e-learning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Benutzername: </a:t>
            </a:r>
            <a:r>
              <a:rPr lang="de-DE" sz="16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elearning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Passwort: auf Anfrage bei uns oder beim E-Learning-Team</a:t>
            </a:r>
            <a:endParaRPr lang="de-DE" sz="1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Noten und Ähnliches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66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Es gehen </a:t>
            </a: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nicht</a:t>
            </a: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in die Bachelornote </a:t>
            </a: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ein (Studienleistungen)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Analysis 1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Lineare Algebra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Einführung in die Computerorientierte Mathematik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Proseminar</a:t>
            </a:r>
            <a:endParaRPr lang="de-DE" sz="16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Für die „Ersti-Klausuren“ gibt es jeweils einen Freiversuch bei Antritt des erst möglichen Termins d.h. ihr habt je Modul bis zu vier Versuche!</a:t>
            </a: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Gilt aber nur für den erst Möglichen Termin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Für andere Klausuren gilt prinzipiell: 3 Versuche und der dritte ist mündlich</a:t>
            </a: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25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27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HRZ- Account: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z.B. s123456 (Login) mit separat zugeschicktem Passwort 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Nutzung: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Login OLAT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Login QIS inklusive Vorlesungsverzeichnis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W-LAN Netze (Flughafen, eduroam, Freiflug)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Studentische Mail-Adresse </a:t>
            </a:r>
            <a:r>
              <a:rPr lang="de-DE" sz="1600" b="0" u="sng" strike="noStrike" spc="-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s123456@stud.uni-frankfurt.de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Bibliothek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Accounts und Nummern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32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Matrikelnummer: Für Klausuren, generell zur „Identifikation“</a:t>
            </a:r>
            <a:endParaRPr lang="de-DE" sz="1800" b="0" strike="noStrike" spc="-1">
              <a:latin typeface="Arial"/>
            </a:endParaRPr>
          </a:p>
        </p:txBody>
      </p:sp>
      <p:pic>
        <p:nvPicPr>
          <p:cNvPr id="233" name="Grafik 5"/>
          <p:cNvPicPr/>
          <p:nvPr/>
        </p:nvPicPr>
        <p:blipFill>
          <a:blip r:embed="rId2"/>
          <a:stretch/>
        </p:blipFill>
        <p:spPr>
          <a:xfrm>
            <a:off x="3390840" y="3060000"/>
            <a:ext cx="3808800" cy="2513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85BF878A-D997-F996-74D7-4748F285066B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Übersicht Lernplatformen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D6F82015-84BE-782F-531D-33590FC58CA6}"/>
              </a:ext>
            </a:extLst>
          </p:cNvPr>
          <p:cNvSpPr/>
          <p:nvPr/>
        </p:nvSpPr>
        <p:spPr>
          <a:xfrm>
            <a:off x="677160" y="1737359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Uni-Email: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  <a:hlinkClick r:id="rId3"/>
              </a:rPr>
              <a:t>https://webmail.uni-frankfurt.de/</a:t>
            </a:r>
          </a:p>
          <a:p>
            <a:pPr marL="0" marR="0" lvl="0" indent="0" algn="l" rtl="0" hangingPunct="1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QIS: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4"/>
              </a:rPr>
              <a:t>https://qis.server.uni-frankfurt.de/qisserver/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OLAT: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5"/>
              </a:rPr>
              <a:t>https://olat-ce.server.uni-frankfurt.de/olat/home?1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Bücherei: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6"/>
              </a:rPr>
              <a:t>https://www.ub.uni-frankfurt.de/online/home.html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CustomShape 1"/>
          <p:cNvSpPr/>
          <p:nvPr/>
        </p:nvSpPr>
        <p:spPr>
          <a:xfrm>
            <a:off x="677160" y="609480"/>
            <a:ext cx="8595720" cy="936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Webmail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29" name="CustomShape 2"/>
          <p:cNvSpPr/>
          <p:nvPr/>
        </p:nvSpPr>
        <p:spPr>
          <a:xfrm>
            <a:off x="677160" y="1877040"/>
            <a:ext cx="8595720" cy="461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webmail.uni-frankfurt.de (Login-Plattform)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Weiterleitung: Weiterleitung an private Mail-Adresse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Alias: z.B.: </a:t>
            </a:r>
            <a:r>
              <a:rPr lang="de-DE" sz="1800" b="0" u="sng" strike="noStrike" spc="-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student23@stud.uni-frankfurt.de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Weitere  HRZ  Alias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de-DE" sz="1600" b="0" strike="noStrike" spc="-1">
              <a:latin typeface="Arial"/>
            </a:endParaRPr>
          </a:p>
        </p:txBody>
      </p:sp>
      <p:pic>
        <p:nvPicPr>
          <p:cNvPr id="230" name="Grafik 3"/>
          <p:cNvPicPr/>
          <p:nvPr/>
        </p:nvPicPr>
        <p:blipFill>
          <a:blip r:embed="rId3"/>
          <a:stretch/>
        </p:blipFill>
        <p:spPr>
          <a:xfrm>
            <a:off x="1125720" y="2239200"/>
            <a:ext cx="7178400" cy="29271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QIS-System - Vorlesungsverzeichnis</a:t>
            </a:r>
            <a:endParaRPr lang="de-DE" sz="3600" b="0" strike="noStrike" spc="-1">
              <a:latin typeface="Arial"/>
            </a:endParaRPr>
          </a:p>
        </p:txBody>
      </p:sp>
      <p:pic>
        <p:nvPicPr>
          <p:cNvPr id="235" name="Inhaltsplatzhalter 3"/>
          <p:cNvPicPr/>
          <p:nvPr/>
        </p:nvPicPr>
        <p:blipFill>
          <a:blip r:embed="rId2">
            <a:lum bright="-50000"/>
          </a:blip>
          <a:stretch/>
        </p:blipFill>
        <p:spPr>
          <a:xfrm>
            <a:off x="869040" y="1212120"/>
            <a:ext cx="9030600" cy="5447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OLAT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39" name="CustomShape 2"/>
          <p:cNvSpPr/>
          <p:nvPr/>
        </p:nvSpPr>
        <p:spPr>
          <a:xfrm>
            <a:off x="677160" y="2160720"/>
            <a:ext cx="362124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Olat.server.uni-frankfurt.de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Die Plattform, wo praktisch alle Vorlesungen koordiniert werden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Beispiel: Analysis 1 Kurs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Kurs finden „Kursangebote“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Zugriff „Lehren und Lernen“</a:t>
            </a:r>
            <a:endParaRPr lang="de-DE" sz="1600" b="0" strike="noStrike" spc="-1">
              <a:latin typeface="Arial"/>
            </a:endParaRPr>
          </a:p>
        </p:txBody>
      </p:sp>
      <p:pic>
        <p:nvPicPr>
          <p:cNvPr id="240" name="Grafik 4"/>
          <p:cNvPicPr/>
          <p:nvPr/>
        </p:nvPicPr>
        <p:blipFill>
          <a:blip r:embed="rId2"/>
          <a:stretch/>
        </p:blipFill>
        <p:spPr>
          <a:xfrm>
            <a:off x="4299120" y="173520"/>
            <a:ext cx="7448760" cy="6578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Das System „Universität“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13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Studienverlauf – Planung und Sicherheit!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42" name="CustomShape 2"/>
          <p:cNvSpPr/>
          <p:nvPr/>
        </p:nvSpPr>
        <p:spPr>
          <a:xfrm>
            <a:off x="677160" y="2160720"/>
            <a:ext cx="8730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uFillTx/>
                <a:latin typeface="Trebuchet MS"/>
                <a:ea typeface="Arial"/>
              </a:rPr>
              <a:t>Anmeldung </a:t>
            </a:r>
            <a:r>
              <a:rPr lang="de-DE" sz="1800" b="0" strike="noStrike" spc="-1" dirty="0" err="1">
                <a:uFillTx/>
                <a:latin typeface="Trebuchet MS"/>
                <a:ea typeface="Arial"/>
              </a:rPr>
              <a:t>Bachlorprüfun</a:t>
            </a:r>
            <a:r>
              <a:rPr lang="de-DE" spc="-1" dirty="0" err="1">
                <a:latin typeface="Trebuchet MS"/>
                <a:ea typeface="Arial"/>
              </a:rPr>
              <a:t>g</a:t>
            </a:r>
            <a:endParaRPr lang="de-DE" spc="-1" dirty="0">
              <a:latin typeface="Trebuchet MS"/>
              <a:ea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u="sng" strike="noStrike" spc="-1" dirty="0">
                <a:latin typeface="Trebuchet MS" panose="020B0603020202020204" pitchFamily="34" charset="0"/>
                <a:hlinkClick r:id="rId2"/>
              </a:rPr>
              <a:t>https://www.uni-frankfurt.de/115619198/Pr%C3%BCfungsamt_Mathematik#a_fe97e86d-20bfbbe6</a:t>
            </a:r>
            <a:endParaRPr lang="de-DE" sz="1800" b="0" u="sng" strike="noStrike" spc="-1" dirty="0">
              <a:solidFill>
                <a:srgbClr val="3FCDE7"/>
              </a:solidFill>
              <a:latin typeface="Trebuchet MS" panose="020B0603020202020204" pitchFamily="34" charset="0"/>
            </a:endParaRPr>
          </a:p>
          <a:p>
            <a:pPr marL="343080" indent="-342000"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u="sng" strike="noStrike" spc="-1" dirty="0">
                <a:solidFill>
                  <a:srgbClr val="3FCDE7"/>
                </a:solidFill>
                <a:uFillTx/>
                <a:latin typeface="Trebuchet MS"/>
                <a:ea typeface="Arial"/>
                <a:hlinkClick r:id="rId3"/>
              </a:rPr>
              <a:t>https://www.uni-frankfurt.de/47679043/studord</a:t>
            </a:r>
            <a:endParaRPr lang="de-DE" sz="18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Prüfungsordnung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Was sollte man davon lesen?</a:t>
            </a:r>
            <a:endParaRPr lang="de-DE" sz="16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Nicht alles bis ins Detail, aber den grundlegenden Aufbau des Studiums sollte jeder kennen!</a:t>
            </a:r>
            <a:endParaRPr lang="de-DE" sz="14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„Wissen heißt, wissen, wo etwas steht… “</a:t>
            </a: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FE3D5184-BB72-4A41-BB2A-9F74AECD423E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Tipps zum Mathestudium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F75F165C-0542-1C49-8D69-B7CE681A0A69}"/>
              </a:ext>
            </a:extLst>
          </p:cNvPr>
          <p:cNvSpPr/>
          <p:nvPr/>
        </p:nvSpPr>
        <p:spPr>
          <a:xfrm>
            <a:off x="677160" y="1929240"/>
            <a:ext cx="8595360" cy="3365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Kontinuierliches Lernen und Mitarbeiten statt vor der Prüfung alles auf einmal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Übungsblätter gewissenhaft machen, auch wenn man die Zulassung hat. Auch wenn es verlockend ist: Nicht nur Lösungen nachvollziehen, selber (lange) versuchen drauf zu kommen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Sucht euch Lerngruppen, ein:e Lernpartner:in! Zusammen macht Mathe mehr Spaß! (Entweder in Präsenz oder z.B. auf dem Lernzentrums Discord-Server)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Zeitmanagement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Denkt nicht drüber nach, was ihr (noch) nicht könnt, sondern über das was ihr schon geschafft habt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8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CB7BE035-3F64-F481-BB4B-2C3A01F521E7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Tipps zum Mathestudium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A60F6070-DD4E-E6A2-C918-841AD3EAA9C5}"/>
              </a:ext>
            </a:extLst>
          </p:cNvPr>
          <p:cNvSpPr/>
          <p:nvPr/>
        </p:nvSpPr>
        <p:spPr>
          <a:xfrm>
            <a:off x="677160" y="1929240"/>
            <a:ext cx="8595360" cy="33656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Traut euch Fragen zu stellen in der (digitalen) Vorlesung und in den Tutorien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Nutzt das Lernzentrum</a:t>
            </a:r>
          </a:p>
          <a:p>
            <a:pPr marL="0" marR="0" lvl="1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Zu verschiedenen Zeiten hingehen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Lest sorgsam die Korrekturen eurer Tutorin/eures Tutors und arbeitet die Tipps/Anmerkungen in eure nächste Abgabe ein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Sucht neue Lern- und Arbeitsmethoden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Durchhaltevermögen, nicht aufgeben… es lohnt sich!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Seid fleißig, dann wird das schon!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Ansprechpartner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68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Ansprechpartner Mathematik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0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>
                <a:solidFill>
                  <a:srgbClr val="404040"/>
                </a:solidFill>
                <a:latin typeface="Trebuchet MS"/>
                <a:ea typeface="Arial"/>
              </a:rPr>
              <a:t>Fachschaft Mathematik: </a:t>
            </a:r>
            <a:r>
              <a:rPr lang="de-DE" sz="1700" b="1" strike="noStrike" spc="-1">
                <a:solidFill>
                  <a:srgbClr val="2C3C43"/>
                </a:solidFill>
                <a:latin typeface="Trebuchet MS"/>
                <a:ea typeface="Arial"/>
              </a:rPr>
              <a:t>http://www.uni-frankfurt.de/50414731/Die-Fachschaft?</a:t>
            </a:r>
            <a:endParaRPr lang="de-DE" sz="17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Kontakt: </a:t>
            </a:r>
            <a:r>
              <a:rPr lang="de-DE" sz="1500" b="1" strike="noStrike" spc="-1">
                <a:solidFill>
                  <a:srgbClr val="2C3C43"/>
                </a:solidFill>
                <a:latin typeface="Trebuchet MS"/>
                <a:ea typeface="Arial"/>
              </a:rPr>
              <a:t>fachschaft@list.math.uni-frankfurt.de</a:t>
            </a:r>
            <a:endParaRPr lang="de-DE" sz="15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Nachfragen zur Studienordnung, dem Studienablauf, Probleme mit Dozenten und Tutoren </a:t>
            </a:r>
            <a:endParaRPr lang="de-DE" sz="15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regelmäßige Treffen: Montags, genauere Infos auf der Homepage</a:t>
            </a:r>
            <a:endParaRPr lang="de-DE" sz="15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>
                <a:solidFill>
                  <a:srgbClr val="404040"/>
                </a:solidFill>
                <a:latin typeface="Trebuchet MS"/>
                <a:ea typeface="Arial"/>
              </a:rPr>
              <a:t>Lernzentrum Mathematik</a:t>
            </a:r>
            <a:endParaRPr lang="de-DE" sz="17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Discord-Server (Anmeldung über OLAT)</a:t>
            </a:r>
            <a:endParaRPr lang="de-DE" sz="15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>
                <a:solidFill>
                  <a:srgbClr val="404040"/>
                </a:solidFill>
                <a:latin typeface="Trebuchet MS"/>
                <a:ea typeface="Arial"/>
              </a:rPr>
              <a:t>Büro für Mathematik</a:t>
            </a:r>
            <a:endParaRPr lang="de-DE" sz="17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z.B. zum Abschluss von HiWi-Verträgen</a:t>
            </a:r>
            <a:endParaRPr lang="de-DE" sz="1500" b="0" strike="noStrike" spc="-1">
              <a:latin typeface="Arial"/>
            </a:endParaRPr>
          </a:p>
          <a:p>
            <a:pPr marL="343080" indent="-34200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700" b="0" strike="noStrike" spc="-1">
                <a:solidFill>
                  <a:srgbClr val="404040"/>
                </a:solidFill>
                <a:latin typeface="Trebuchet MS"/>
                <a:ea typeface="Arial"/>
              </a:rPr>
              <a:t>Prüfungsamt</a:t>
            </a:r>
            <a:endParaRPr lang="de-DE" sz="17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Anmeldung zur Bachelorprüfung</a:t>
            </a:r>
            <a:endParaRPr lang="de-DE" sz="15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Anmeldung der Bachelorarbeit</a:t>
            </a:r>
            <a:endParaRPr lang="de-DE" sz="1500" b="0" strike="noStrike" spc="-1">
              <a:latin typeface="Arial"/>
            </a:endParaRPr>
          </a:p>
          <a:p>
            <a:pPr marL="743040" lvl="1" indent="-284760">
              <a:lnSpc>
                <a:spcPct val="8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500" b="0" strike="noStrike" spc="-1">
                <a:solidFill>
                  <a:srgbClr val="404040"/>
                </a:solidFill>
                <a:latin typeface="Trebuchet MS"/>
                <a:ea typeface="Arial"/>
              </a:rPr>
              <a:t>Fragen zu Prüfungsverfahren, Anrechnung von Leistungen</a:t>
            </a:r>
            <a:endParaRPr lang="de-DE" sz="15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Weitere Ansprechpartner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2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Studien-Service-Center und Studiensekretariat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Campus Westend, PEG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Studiumsverwaltung, Fachwechsel, Doppelstudium…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AStA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 Rechtsberatung, Wohnungssuche, …</a:t>
            </a: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29B8838A-040D-1C29-3C3D-0BE52E13A9E2}"/>
              </a:ext>
            </a:extLst>
          </p:cNvPr>
          <p:cNvSpPr/>
          <p:nvPr/>
        </p:nvSpPr>
        <p:spPr>
          <a:xfrm>
            <a:off x="588240" y="35532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Anlaufstellen für Hilfestellung in schwierigen Situationen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9B643FD3-4017-3B50-7AF6-048C4F09EC2C}"/>
              </a:ext>
            </a:extLst>
          </p:cNvPr>
          <p:cNvSpPr/>
          <p:nvPr/>
        </p:nvSpPr>
        <p:spPr>
          <a:xfrm>
            <a:off x="510119" y="1823399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Psychosozialen Beratung der Goethe-Universität (Studentenwerk) 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3"/>
              </a:rPr>
              <a:t>https://www.studentenwerkfrankfurt.de/beratung-service/psychosozialberatung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 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Offene Sprechstunde: Dienstag und Donnerstag 15-17 Uhr, 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aktuell telefonisch unter 069 798 34922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Psychotherapeutische Beratungsstelle der Goethe Universität (Studien-Service-Center)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4"/>
              </a:rPr>
              <a:t>https://www.uni-frankfurt.de/35793221/psychotherapeutische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 Online Termin-Vereinbarung für 50-minütiges Beratungsgespräch per Video (aktuell wenig freie Termine)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Corona Krisentelefon der Goethe Universität (Zentrum für Psychotherapie)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5"/>
              </a:rPr>
              <a:t>https://www.psychologie.uni-frankfurt.de/86817645/Corona_Krisentelefon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 Telefon-Hotline: 069-798 23849 (Mo, Di, Do, Fr von 10.00 - 13.00 Uhr)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Psychosozialer Krisendienst Frankfurt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6"/>
              </a:rPr>
              <a:t>https://www.bsf-frankfurt.de/krisendienst/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 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Telefon-Hotline: 069 611375 (9 Uhr bis 1 Uhr nachts durchgängig)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TelefonSeelsorge Deutschland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Website: </a:t>
            </a: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  <a:hlinkClick r:id="rId7"/>
              </a:rPr>
              <a:t>https://www.telefonseelsorge.de/</a:t>
            </a:r>
            <a:b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</a:br>
            <a:r>
              <a:rPr lang="de-DE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Telefon-Hotline: 0800 1110111 oder 0800 1110222 (rund um die Uhr)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Arial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400" b="0" i="0" u="none" strike="noStrike" kern="1200" spc="0">
              <a:ln>
                <a:noFill/>
              </a:ln>
              <a:solidFill>
                <a:srgbClr val="000000"/>
              </a:solidFill>
              <a:latin typeface="Trebuchet MS" pitchFamily="18"/>
              <a:ea typeface="Arial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Rückmeldung und Semesterbeitrag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4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Rückmeldung = „Bezahlen des Semesterbeitrags für das nächste Semester“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Januar bzw. Juli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Februar / August mit 30€ Strafe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Danach: Zwangsexmatrikulation!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Nach erfolgreicher Rückmeldung: Goethe-Card validieren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RMV-Ticket (http://asta-frankfurt.de/angebote/geltungsbereich-des-semestertickets)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Kulturticket (http://asta-frankfurt.de/aktuelles/kulturticket)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Palmengarten (http://asta-frankfurt.de/angebote/rmv-semesterticket/palmengarten-asta-ticket)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9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U.v.m.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Angebote, die man kennen sollte: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Uni-Sport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6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Zentrum für Hochschulsport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Angebote:</a:t>
            </a:r>
            <a:r>
              <a:rPr lang="de-DE" sz="1600" b="1" strike="noStrike" spc="-1">
                <a:solidFill>
                  <a:srgbClr val="404040"/>
                </a:solidFill>
                <a:latin typeface="Trebuchet MS"/>
                <a:ea typeface="Arial"/>
              </a:rPr>
              <a:t> </a:t>
            </a:r>
            <a:r>
              <a:rPr lang="de-DE" sz="1600" b="1" u="sng" strike="noStrike" spc="-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https://zfh-db.sport.uni-frankfurt.de/angebote/aktueller_zeitraum/index.html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Auch in Coronazeiten gibt es noch ein Programm 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BA68F9A7-E656-1488-6E5E-14D2B5865643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Angebote, die man kennen sollte:</a:t>
            </a:r>
            <a:b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</a:b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E</a:t>
            </a: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-learning &amp; Schreibzentrum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756816FB-D1CB-B128-DF81-967FFEEB0AC4}"/>
              </a:ext>
            </a:extLst>
          </p:cNvPr>
          <p:cNvSpPr/>
          <p:nvPr/>
        </p:nvSpPr>
        <p:spPr>
          <a:xfrm>
            <a:off x="677160" y="2160720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E-learning Website: Lernskripte, Erklärvideos,…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  <a:hlinkClick r:id="rId3"/>
              </a:rPr>
              <a:t>https://www.uni-frankfurt.de/49625732/e-learning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 Schreibzentrum Website: Verschiedene Schlüsselkompetenzen </a:t>
            </a: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  <a:hlinkClick r:id="rId4"/>
              </a:rPr>
              <a:t>https://www.starkerstart.uni-frankfurt.de/82850108/Studierende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Vorstellung Fachschaft: 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Wer sind wir und was machen wir?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15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>
                <a:solidFill>
                  <a:srgbClr val="404040"/>
                </a:solidFill>
                <a:latin typeface="Trebuchet MS"/>
                <a:ea typeface="Arial"/>
              </a:rPr>
              <a:t>Fachschaftsrat: 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800" b="1" strike="noStrike" spc="-1">
                <a:solidFill>
                  <a:srgbClr val="404040"/>
                </a:solidFill>
                <a:latin typeface="Trebuchet MS"/>
                <a:ea typeface="Arial"/>
              </a:rPr>
              <a:t>	</a:t>
            </a: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Einige Studierende, die sich für die Interessen, Probleme, Wünsche der 	Studierenden gegenüber dem Institut einsetzen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pos="0" algn="l"/>
              </a:tabLst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Neben Hochschulpolitik (FSR, FBR, FSK, …) auch Organisation von studentischen Veranstaltungen wie der Orientierungsveranstaltung, Parties, Weihnachtsfeiern und dem K-Raum-Kult-Kino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pos="0" algn="l"/>
              </a:tabLst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Interesse? Treffen regelmäßig am Montag um 18 Uhr!</a:t>
            </a:r>
            <a:endParaRPr lang="de-DE" sz="1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0F11CAC0-F000-A278-AA25-1F4B33F05C52}"/>
              </a:ext>
            </a:extLst>
          </p:cNvPr>
          <p:cNvSpPr/>
          <p:nvPr/>
        </p:nvSpPr>
        <p:spPr>
          <a:xfrm>
            <a:off x="677160" y="609480"/>
            <a:ext cx="8595360" cy="13194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Angebote, die man kennen sollte: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de-DE" sz="36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DejaVu Sans" pitchFamily="2"/>
                <a:cs typeface="DejaVu Sans" pitchFamily="2"/>
              </a:rPr>
              <a:t>Sprachkurse</a:t>
            </a:r>
          </a:p>
        </p:txBody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060646DC-93CD-3F36-7A7B-997A3AF0A9C9}"/>
              </a:ext>
            </a:extLst>
          </p:cNvPr>
          <p:cNvSpPr/>
          <p:nvPr/>
        </p:nvSpPr>
        <p:spPr>
          <a:xfrm>
            <a:off x="677160" y="2160720"/>
            <a:ext cx="8595360" cy="38793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no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Wingdings 3"/>
              <a:buChar char=""/>
              <a:tabLst/>
              <a:defRPr sz="1800"/>
            </a:pPr>
            <a:r>
              <a:rPr lang="de-DE" sz="18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Trebuchet MS" pitchFamily="18"/>
                <a:ea typeface="Arial" pitchFamily="2"/>
                <a:cs typeface="DejaVu Sans" pitchFamily="2"/>
              </a:rPr>
              <a:t>Sprachkurse an der Uni: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Französisch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Englisch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Spanisch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Russisch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Chinesisch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Arabisch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5FCBEF"/>
              </a:buClr>
              <a:buSzPct val="80000"/>
              <a:buFont typeface="Arial" pitchFamily="32"/>
              <a:buChar char="•"/>
              <a:tabLst/>
              <a:defRPr sz="1800"/>
            </a:pPr>
            <a:r>
              <a:rPr lang="de-DE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18"/>
                <a:ea typeface="DejaVu Sans" pitchFamily="2"/>
                <a:cs typeface="DejaVu Sans" pitchFamily="2"/>
              </a:rPr>
              <a:t>Usw.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  <a:tabLst/>
              <a:defRPr sz="1800"/>
            </a:pPr>
            <a:endParaRPr lang="de-DE" sz="16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Angebote, die man kennen sollte: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Call-a-Bike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78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45 Minuten pro Fahrt kostenlos mit den Fahrrädern der Deutschen Bahn (CallBikes)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Alle Infos und Anmeldung unter: 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de-DE" sz="1800" b="1" u="sng" strike="noStrike" spc="-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http://asta-frankfurt.de/aktuelles/teil-1-neue-infos-zum-asta-campusrad-call-bike-anmeldung-jetzt-moeglich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  <a:tabLst>
                <a:tab pos="0" algn="l"/>
              </a:tabLst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Perfekt um z.B. zwischen Campus Westend und Bockenheim zu pendeln</a:t>
            </a:r>
            <a:endParaRPr lang="de-DE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Angebote, die man kennen sollte: </a:t>
            </a:r>
            <a:br>
              <a:rPr dirty="0"/>
            </a:b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„Night </a:t>
            </a:r>
            <a:r>
              <a:rPr lang="de-DE" sz="3600" b="0" strike="noStrike" spc="-1" dirty="0" err="1">
                <a:solidFill>
                  <a:srgbClr val="5FCBEF"/>
                </a:solidFill>
                <a:latin typeface="Trebuchet MS"/>
                <a:ea typeface="Arial"/>
              </a:rPr>
              <a:t>of</a:t>
            </a:r>
            <a:r>
              <a:rPr lang="de-DE" sz="36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 Science“</a:t>
            </a:r>
            <a:endParaRPr lang="de-DE" sz="3600" b="0" strike="noStrike" spc="-1" dirty="0">
              <a:latin typeface="Arial"/>
            </a:endParaRPr>
          </a:p>
        </p:txBody>
      </p:sp>
      <p:sp>
        <p:nvSpPr>
          <p:cNvPr id="280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Einmal im Jahr (Juni) eine Nacht (17 Uhr bis 5 Uhr) publik-wissenschaftliche Vorträge aus allen Naturwissenschaften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Vorträge durch Dozentinnen und Dozenten der Universität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Führungen durch Laboratorien, die Max-Planck-Institute u.ä.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Kostenfreier Eintritt auf dem Campus Riedberg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Helfer gesucht: Es werden immer Helfer, die ca. 1,5 Stunden etwas verkaufen gesucht – als Dankeschön erhalten sie ein Night of Science-T-Shirt, einen Essensbon und 3 Getränkebons</a:t>
            </a:r>
            <a:endParaRPr lang="de-DE" sz="18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>
                <a:solidFill>
                  <a:srgbClr val="2C3C43"/>
                </a:solidFill>
                <a:latin typeface="Trebuchet MS"/>
                <a:ea typeface="Arial"/>
              </a:rPr>
              <a:t>http://www.nightofscience.de/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0C5DA-2F6F-6565-68A7-D33CEB1F2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273599"/>
            <a:ext cx="10972440" cy="1910307"/>
          </a:xfrm>
        </p:spPr>
        <p:txBody>
          <a:bodyPr/>
          <a:lstStyle/>
          <a:p>
            <a:r>
              <a:rPr lang="de-DE" sz="4400" b="0" strike="noStrike" spc="-1" dirty="0">
                <a:solidFill>
                  <a:srgbClr val="5FCBEF"/>
                </a:solidFill>
                <a:latin typeface="Trebuchet MS"/>
                <a:ea typeface="Arial"/>
              </a:rPr>
              <a:t>Angebote, die man kennen sollte: </a:t>
            </a:r>
            <a:br>
              <a:rPr lang="de-DE" dirty="0"/>
            </a:br>
            <a:r>
              <a:rPr lang="de-DE" spc="-1" dirty="0">
                <a:solidFill>
                  <a:srgbClr val="5FCBEF"/>
                </a:solidFill>
                <a:latin typeface="Trebuchet MS"/>
              </a:rPr>
              <a:t>Da Cimino</a:t>
            </a:r>
            <a:br>
              <a:rPr lang="de-DE" sz="4400" b="0" strike="noStrike" spc="-1" dirty="0">
                <a:latin typeface="Arial"/>
              </a:rPr>
            </a:br>
            <a:endParaRPr lang="de-DE" dirty="0"/>
          </a:p>
        </p:txBody>
      </p:sp>
      <p:pic>
        <p:nvPicPr>
          <p:cNvPr id="5" name="Grafik 4" descr="Ein Bild, das Text, Gebäude, draußen, Schild enthält.&#10;&#10;Automatisch generierte Beschreibung">
            <a:extLst>
              <a:ext uri="{FF2B5EF4-FFF2-40B4-BE49-F238E27FC236}">
                <a16:creationId xmlns:a16="http://schemas.microsoft.com/office/drawing/2014/main" id="{31208182-4151-278C-F103-D1BC067FD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916" y="1860964"/>
            <a:ext cx="5800078" cy="435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975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Anmerkungen zur aktuellen Lage bzgl. des Coronavirus (SARS-CoV-2)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82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Für aktuelle Informationen schaut unter  </a:t>
            </a:r>
            <a:r>
              <a:rPr lang="de-DE" sz="1800" b="0" u="sng" strike="noStrike" spc="-1" dirty="0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uni-frankfurt.de/</a:t>
            </a:r>
            <a:r>
              <a:rPr lang="de-DE" sz="1800" b="0" u="sng" strike="noStrike" spc="-1" dirty="0" err="1">
                <a:solidFill>
                  <a:srgbClr val="3FCDE7"/>
                </a:solidFill>
                <a:uFillTx/>
                <a:latin typeface="Trebuchet MS"/>
                <a:ea typeface="Arial"/>
                <a:hlinkClick r:id="rId2"/>
              </a:rPr>
              <a:t>corona</a:t>
            </a: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nach sowie werden auch Informationen per Mail mitgeteilt</a:t>
            </a:r>
            <a:endParaRPr lang="de-DE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CustomShape 1"/>
          <p:cNvSpPr/>
          <p:nvPr/>
        </p:nvSpPr>
        <p:spPr>
          <a:xfrm>
            <a:off x="196848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Bei Fragen schreibt in den Chat!</a:t>
            </a:r>
            <a:endParaRPr lang="de-DE" sz="3600" b="0" strike="noStrike" spc="-1">
              <a:latin typeface="Arial"/>
            </a:endParaRPr>
          </a:p>
        </p:txBody>
      </p:sp>
      <p:pic>
        <p:nvPicPr>
          <p:cNvPr id="284" name="Inhaltsplatzhalter 3"/>
          <p:cNvPicPr/>
          <p:nvPr/>
        </p:nvPicPr>
        <p:blipFill>
          <a:blip r:embed="rId2"/>
          <a:stretch/>
        </p:blipFill>
        <p:spPr>
          <a:xfrm>
            <a:off x="1370160" y="1367280"/>
            <a:ext cx="7210080" cy="4723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Universitäre Strukturen – Global 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17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Universitätspräsidium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Präsidentin Prof. Dr. Enrico </a:t>
            </a:r>
            <a:r>
              <a:rPr lang="de-DE" sz="16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Schleiff</a:t>
            </a:r>
            <a:endParaRPr lang="de-DE" sz="16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Senat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Vertretungen von Studierenden, Mitarbeitern und Professoren („Senatoren“)</a:t>
            </a:r>
            <a:endParaRPr lang="de-DE" sz="16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Die studentischen Senatoren werden durch alle Studierenden gewählt (Januar)</a:t>
            </a:r>
            <a:endParaRPr lang="de-DE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pos="0" algn="l"/>
              </a:tabLst>
            </a:pP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Universitäre Strukturen - Lokal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19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Gliederung in 16 </a:t>
            </a:r>
            <a:r>
              <a:rPr lang="de-DE" sz="1800" b="1" strike="noStrike" spc="-1">
                <a:solidFill>
                  <a:srgbClr val="404040"/>
                </a:solidFill>
                <a:latin typeface="Trebuchet MS"/>
                <a:ea typeface="Arial"/>
              </a:rPr>
              <a:t>Fachbereiche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Fachbereich 12: Informatik und Mathematik</a:t>
            </a:r>
            <a:endParaRPr lang="de-DE" sz="16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Lehramt ist kein eigener Fachbereich, aber alle außer zwei Fachbereichen sind an der Lehramtsausbildung beteiligt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Fachbereiche sind aufgeteilt in </a:t>
            </a:r>
            <a:r>
              <a:rPr lang="de-DE" sz="1800" b="1" strike="noStrike" spc="-1">
                <a:solidFill>
                  <a:srgbClr val="404040"/>
                </a:solidFill>
                <a:latin typeface="Trebuchet MS"/>
                <a:ea typeface="Arial"/>
              </a:rPr>
              <a:t>Institute</a:t>
            </a:r>
            <a:endParaRPr lang="de-DE" sz="1800" b="0" strike="noStrike" spc="-1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>
                <a:solidFill>
                  <a:srgbClr val="404040"/>
                </a:solidFill>
                <a:latin typeface="Trebuchet MS"/>
                <a:ea typeface="Arial"/>
              </a:rPr>
              <a:t>FB 12 hat 3 Institute: Mathematik, Informatik, Didaktik der Mathematik &amp; Informatik</a:t>
            </a:r>
            <a:endParaRPr lang="de-DE" sz="1600" b="0" strike="noStrike" spc="-1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>
                <a:solidFill>
                  <a:srgbClr val="404040"/>
                </a:solidFill>
                <a:latin typeface="Trebuchet MS"/>
                <a:ea typeface="Arial"/>
              </a:rPr>
              <a:t>Fachbereiche verwalten eigene Gelder und haben in manchen Bereichen Entscheidungsgewalt</a:t>
            </a:r>
            <a:endParaRPr lang="de-DE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Universitäre Strukturen – 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Aufbau des Fachbereichs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21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Dekanat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Dekan: Prof. Dr</a:t>
            </a:r>
            <a:r>
              <a:rPr lang="de-DE" sz="1600" spc="-1" dirty="0">
                <a:solidFill>
                  <a:srgbClr val="404040"/>
                </a:solidFill>
                <a:latin typeface="Trebuchet MS"/>
                <a:ea typeface="Arial"/>
              </a:rPr>
              <a:t>. Martin Möller </a:t>
            </a: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(Mathematik)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Prodekan: Prof. Dr. Matthias Kaschube (Informatik)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Studiendekane: Prof. Dr. Nicola Kistler (Mathematik), Prof. Dr. Mirjam Minor(Informatik)</a:t>
            </a:r>
            <a:endParaRPr lang="de-DE" sz="16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Fachbereichsrat „FBR“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Vertreter von Mitarbeitern, Studierenden und Professoren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Stud. Mitglieder wählen alle Studierenden des Fachbereichs 12 (Januar)</a:t>
            </a:r>
            <a:endParaRPr lang="de-DE" sz="16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1" strike="noStrike" spc="-1" dirty="0">
                <a:solidFill>
                  <a:srgbClr val="404040"/>
                </a:solidFill>
                <a:latin typeface="Trebuchet MS"/>
                <a:ea typeface="Arial"/>
              </a:rPr>
              <a:t>Prüfungsausschuss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Vertreter von Mitarbeitern, Studierenden und Professoren</a:t>
            </a:r>
            <a:endParaRPr lang="de-DE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6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ustomShape 1"/>
          <p:cNvSpPr/>
          <p:nvPr/>
        </p:nvSpPr>
        <p:spPr>
          <a:xfrm>
            <a:off x="677160" y="609480"/>
            <a:ext cx="8595720" cy="131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Universitäre Strukturen – </a:t>
            </a:r>
            <a:br/>
            <a:r>
              <a:rPr lang="de-DE" sz="3600" b="0" strike="noStrike" spc="-1">
                <a:solidFill>
                  <a:srgbClr val="5FCBEF"/>
                </a:solidFill>
                <a:latin typeface="Trebuchet MS"/>
                <a:ea typeface="Arial"/>
              </a:rPr>
              <a:t>Studentische Vertretung</a:t>
            </a:r>
            <a:endParaRPr lang="de-DE" sz="3600" b="0" strike="noStrike" spc="-1">
              <a:latin typeface="Arial"/>
            </a:endParaRPr>
          </a:p>
        </p:txBody>
      </p:sp>
      <p:sp>
        <p:nvSpPr>
          <p:cNvPr id="223" name="CustomShape 2"/>
          <p:cNvSpPr/>
          <p:nvPr/>
        </p:nvSpPr>
        <p:spPr>
          <a:xfrm>
            <a:off x="677160" y="2160720"/>
            <a:ext cx="8595720" cy="3879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Im Fachbereich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Studentische Vertreter im FBR (gewählt)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Fachschaftsrat „FSR“ (gewählt)</a:t>
            </a:r>
            <a:endParaRPr lang="de-DE" sz="16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Ansprechpartner bei Problemen, Fragen und Anregungen</a:t>
            </a:r>
            <a:endParaRPr lang="de-DE" sz="14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Ideen können vom FSR in die anderen Gremien, oder direkt bei Professoren eingebracht werden</a:t>
            </a:r>
            <a:endParaRPr lang="de-DE" sz="14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8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Fachbereichsübergreifend</a:t>
            </a:r>
            <a:endParaRPr lang="de-DE" sz="18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 err="1">
                <a:solidFill>
                  <a:srgbClr val="404040"/>
                </a:solidFill>
                <a:latin typeface="Trebuchet MS"/>
                <a:ea typeface="Arial"/>
              </a:rPr>
              <a:t>Fachschaftenkonferenz</a:t>
            </a: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 „FSK“</a:t>
            </a:r>
            <a:endParaRPr lang="de-DE" sz="1600" b="0" strike="noStrike" spc="-1" dirty="0">
              <a:latin typeface="Arial"/>
            </a:endParaRPr>
          </a:p>
          <a:p>
            <a:pPr marL="743040" lvl="1" indent="-28476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6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Studierendenparlament </a:t>
            </a:r>
            <a:endParaRPr lang="de-DE" sz="1600" b="0" strike="noStrike" spc="-1" dirty="0">
              <a:latin typeface="Arial"/>
            </a:endParaRPr>
          </a:p>
          <a:p>
            <a:pPr marL="1143000" lvl="2" indent="-227520">
              <a:lnSpc>
                <a:spcPct val="100000"/>
              </a:lnSpc>
              <a:spcBef>
                <a:spcPts val="1001"/>
              </a:spcBef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de-DE" sz="1400" b="0" strike="noStrike" spc="-1" dirty="0">
                <a:solidFill>
                  <a:srgbClr val="404040"/>
                </a:solidFill>
                <a:latin typeface="Trebuchet MS"/>
                <a:ea typeface="Arial"/>
              </a:rPr>
              <a:t>AStA (allg. Studierenden Ausschuss)</a:t>
            </a:r>
            <a:endParaRPr lang="de-DE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de-DE" sz="1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ustomShape 1"/>
          <p:cNvSpPr/>
          <p:nvPr/>
        </p:nvSpPr>
        <p:spPr>
          <a:xfrm>
            <a:off x="677160" y="2700720"/>
            <a:ext cx="8595720" cy="182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de-DE" sz="4000" b="0" strike="noStrike" spc="-1">
                <a:solidFill>
                  <a:srgbClr val="5FCBEF"/>
                </a:solidFill>
                <a:latin typeface="Trebuchet MS"/>
                <a:ea typeface="Arial"/>
              </a:rPr>
              <a:t>„Das erste Semester“</a:t>
            </a:r>
            <a:endParaRPr lang="de-DE" sz="4000" b="0" strike="noStrike" spc="-1">
              <a:latin typeface="Arial"/>
            </a:endParaRPr>
          </a:p>
        </p:txBody>
      </p:sp>
      <p:sp>
        <p:nvSpPr>
          <p:cNvPr id="244" name="CustomShape 2"/>
          <p:cNvSpPr/>
          <p:nvPr/>
        </p:nvSpPr>
        <p:spPr>
          <a:xfrm>
            <a:off x="677160" y="4527360"/>
            <a:ext cx="8595720" cy="859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2500</Words>
  <Application>Microsoft Office PowerPoint</Application>
  <PresentationFormat>Breitbild</PresentationFormat>
  <Paragraphs>335</Paragraphs>
  <Slides>45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45</vt:i4>
      </vt:variant>
    </vt:vector>
  </HeadingPairs>
  <TitlesOfParts>
    <vt:vector size="55" baseType="lpstr">
      <vt:lpstr>Arial</vt:lpstr>
      <vt:lpstr>Calibri</vt:lpstr>
      <vt:lpstr>Symbol</vt:lpstr>
      <vt:lpstr>Trebuchet MS</vt:lpstr>
      <vt:lpstr>Wingdings</vt:lpstr>
      <vt:lpstr>Wingdings 3</vt:lpstr>
      <vt:lpstr>Office Theme</vt:lpstr>
      <vt:lpstr>Office Theme</vt:lpstr>
      <vt:lpstr>Office Theme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Angebote, die man kennen sollte:  Da Cimino 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Informationen für Erstsemester-Studierende</dc:title>
  <dc:subject/>
  <dc:creator>Max</dc:creator>
  <dc:description/>
  <cp:lastModifiedBy>qqvsd83cxr@goetheuniversitaet.onmicrosoft.com</cp:lastModifiedBy>
  <cp:revision>38</cp:revision>
  <dcterms:created xsi:type="dcterms:W3CDTF">2016-04-03T08:57:22Z</dcterms:created>
  <dcterms:modified xsi:type="dcterms:W3CDTF">2022-10-04T19:34:31Z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Security">
    <vt:i4>0</vt:i4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2</vt:i4>
  </property>
  <property fmtid="{D5CDD505-2E9C-101B-9397-08002B2CF9AE}" pid="7" name="Notes">
    <vt:i4>38</vt:i4>
  </property>
  <property fmtid="{D5CDD505-2E9C-101B-9397-08002B2CF9AE}" pid="8" name="PresentationFormat">
    <vt:lpwstr>Breitbild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38</vt:i4>
  </property>
</Properties>
</file>