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handoutMasterIdLst>
    <p:handoutMasterId r:id="rId9"/>
  </p:handoutMasterIdLst>
  <p:sldIdLst>
    <p:sldId id="326" r:id="rId2"/>
    <p:sldId id="337" r:id="rId3"/>
    <p:sldId id="396" r:id="rId4"/>
    <p:sldId id="394" r:id="rId5"/>
    <p:sldId id="395" r:id="rId6"/>
    <p:sldId id="397" r:id="rId7"/>
  </p:sldIdLst>
  <p:sldSz cx="12192000" cy="6858000"/>
  <p:notesSz cx="6669088"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18" autoAdjust="0"/>
    <p:restoredTop sz="65183" autoAdjust="0"/>
  </p:normalViewPr>
  <p:slideViewPr>
    <p:cSldViewPr snapToGrid="0">
      <p:cViewPr varScale="1">
        <p:scale>
          <a:sx n="39" d="100"/>
          <a:sy n="39" d="100"/>
        </p:scale>
        <p:origin x="320" y="20"/>
      </p:cViewPr>
      <p:guideLst>
        <p:guide orient="horz" pos="2160"/>
        <p:guide pos="3840"/>
      </p:guideLst>
    </p:cSldViewPr>
  </p:slideViewPr>
  <p:notesTextViewPr>
    <p:cViewPr>
      <p:scale>
        <a:sx n="1" d="1"/>
        <a:sy n="1" d="1"/>
      </p:scale>
      <p:origin x="0" y="-748"/>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1"/>
            <a:ext cx="2889690" cy="497333"/>
          </a:xfrm>
          <a:prstGeom prst="rect">
            <a:avLst/>
          </a:prstGeom>
        </p:spPr>
        <p:txBody>
          <a:bodyPr vert="horz" lIns="87517" tIns="43759" rIns="87517" bIns="43759" rtlCol="0"/>
          <a:lstStyle>
            <a:lvl1pPr algn="l">
              <a:defRPr sz="1100"/>
            </a:lvl1pPr>
          </a:lstStyle>
          <a:p>
            <a:endParaRPr lang="de-DE"/>
          </a:p>
        </p:txBody>
      </p:sp>
      <p:sp>
        <p:nvSpPr>
          <p:cNvPr id="3" name="Datumsplatzhalter 2"/>
          <p:cNvSpPr>
            <a:spLocks noGrp="1"/>
          </p:cNvSpPr>
          <p:nvPr>
            <p:ph type="dt" sz="quarter" idx="1"/>
          </p:nvPr>
        </p:nvSpPr>
        <p:spPr>
          <a:xfrm>
            <a:off x="3777908" y="1"/>
            <a:ext cx="2889689" cy="497333"/>
          </a:xfrm>
          <a:prstGeom prst="rect">
            <a:avLst/>
          </a:prstGeom>
        </p:spPr>
        <p:txBody>
          <a:bodyPr vert="horz" lIns="87517" tIns="43759" rIns="87517" bIns="43759" rtlCol="0"/>
          <a:lstStyle>
            <a:lvl1pPr algn="r">
              <a:defRPr sz="1100"/>
            </a:lvl1pPr>
          </a:lstStyle>
          <a:p>
            <a:fld id="{113DBF4D-0C62-4C48-B016-DC9DAFBFD4EE}" type="datetimeFigureOut">
              <a:rPr lang="de-DE" smtClean="0"/>
              <a:t>21.03.2022</a:t>
            </a:fld>
            <a:endParaRPr lang="de-DE"/>
          </a:p>
        </p:txBody>
      </p:sp>
      <p:sp>
        <p:nvSpPr>
          <p:cNvPr id="4" name="Fußzeilenplatzhalter 3"/>
          <p:cNvSpPr>
            <a:spLocks noGrp="1"/>
          </p:cNvSpPr>
          <p:nvPr>
            <p:ph type="ftr" sz="quarter" idx="2"/>
          </p:nvPr>
        </p:nvSpPr>
        <p:spPr>
          <a:xfrm>
            <a:off x="0" y="9429305"/>
            <a:ext cx="2889690" cy="497333"/>
          </a:xfrm>
          <a:prstGeom prst="rect">
            <a:avLst/>
          </a:prstGeom>
        </p:spPr>
        <p:txBody>
          <a:bodyPr vert="horz" lIns="87517" tIns="43759" rIns="87517" bIns="43759" rtlCol="0" anchor="b"/>
          <a:lstStyle>
            <a:lvl1pPr algn="l">
              <a:defRPr sz="1100"/>
            </a:lvl1pPr>
          </a:lstStyle>
          <a:p>
            <a:endParaRPr lang="de-DE"/>
          </a:p>
        </p:txBody>
      </p:sp>
      <p:sp>
        <p:nvSpPr>
          <p:cNvPr id="5" name="Foliennummernplatzhalter 4"/>
          <p:cNvSpPr>
            <a:spLocks noGrp="1"/>
          </p:cNvSpPr>
          <p:nvPr>
            <p:ph type="sldNum" sz="quarter" idx="3"/>
          </p:nvPr>
        </p:nvSpPr>
        <p:spPr>
          <a:xfrm>
            <a:off x="3777908" y="9429305"/>
            <a:ext cx="2889689" cy="497333"/>
          </a:xfrm>
          <a:prstGeom prst="rect">
            <a:avLst/>
          </a:prstGeom>
        </p:spPr>
        <p:txBody>
          <a:bodyPr vert="horz" lIns="87517" tIns="43759" rIns="87517" bIns="43759" rtlCol="0" anchor="b"/>
          <a:lstStyle>
            <a:lvl1pPr algn="r">
              <a:defRPr sz="1100"/>
            </a:lvl1pPr>
          </a:lstStyle>
          <a:p>
            <a:fld id="{CFED0779-D336-4759-A6E1-F6613DC6FC5F}" type="slidenum">
              <a:rPr lang="de-DE" smtClean="0"/>
              <a:t>‹Nr.›</a:t>
            </a:fld>
            <a:endParaRPr lang="de-DE"/>
          </a:p>
        </p:txBody>
      </p:sp>
    </p:spTree>
    <p:extLst>
      <p:ext uri="{BB962C8B-B14F-4D97-AF65-F5344CB8AC3E}">
        <p14:creationId xmlns:p14="http://schemas.microsoft.com/office/powerpoint/2010/main" val="2469872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2889938" cy="498056"/>
          </a:xfrm>
          <a:prstGeom prst="rect">
            <a:avLst/>
          </a:prstGeom>
        </p:spPr>
        <p:txBody>
          <a:bodyPr vert="horz" lIns="90721" tIns="45360" rIns="90721" bIns="45360" rtlCol="0"/>
          <a:lstStyle>
            <a:lvl1pPr algn="l">
              <a:defRPr sz="1100"/>
            </a:lvl1pPr>
          </a:lstStyle>
          <a:p>
            <a:endParaRPr lang="de-DE"/>
          </a:p>
        </p:txBody>
      </p:sp>
      <p:sp>
        <p:nvSpPr>
          <p:cNvPr id="3" name="Datumsplatzhalter 2"/>
          <p:cNvSpPr>
            <a:spLocks noGrp="1"/>
          </p:cNvSpPr>
          <p:nvPr>
            <p:ph type="dt" idx="1"/>
          </p:nvPr>
        </p:nvSpPr>
        <p:spPr>
          <a:xfrm>
            <a:off x="3777608" y="0"/>
            <a:ext cx="2889938" cy="498056"/>
          </a:xfrm>
          <a:prstGeom prst="rect">
            <a:avLst/>
          </a:prstGeom>
        </p:spPr>
        <p:txBody>
          <a:bodyPr vert="horz" lIns="90721" tIns="45360" rIns="90721" bIns="45360" rtlCol="0"/>
          <a:lstStyle>
            <a:lvl1pPr algn="r">
              <a:defRPr sz="1100"/>
            </a:lvl1pPr>
          </a:lstStyle>
          <a:p>
            <a:fld id="{3083076F-00BC-43E7-B0AC-C1B460BA801C}" type="datetimeFigureOut">
              <a:rPr lang="de-DE" smtClean="0"/>
              <a:t>21.03.2022</a:t>
            </a:fld>
            <a:endParaRPr lang="de-DE"/>
          </a:p>
        </p:txBody>
      </p:sp>
      <p:sp>
        <p:nvSpPr>
          <p:cNvPr id="4" name="Folienbildplatzhalter 3"/>
          <p:cNvSpPr>
            <a:spLocks noGrp="1" noRot="1" noChangeAspect="1"/>
          </p:cNvSpPr>
          <p:nvPr>
            <p:ph type="sldImg" idx="2"/>
          </p:nvPr>
        </p:nvSpPr>
        <p:spPr>
          <a:xfrm>
            <a:off x="358775" y="1241425"/>
            <a:ext cx="5951538" cy="3348038"/>
          </a:xfrm>
          <a:prstGeom prst="rect">
            <a:avLst/>
          </a:prstGeom>
          <a:noFill/>
          <a:ln w="12700">
            <a:solidFill>
              <a:prstClr val="black"/>
            </a:solidFill>
          </a:ln>
        </p:spPr>
        <p:txBody>
          <a:bodyPr vert="horz" lIns="90721" tIns="45360" rIns="90721" bIns="45360" rtlCol="0" anchor="ctr"/>
          <a:lstStyle/>
          <a:p>
            <a:endParaRPr lang="de-DE"/>
          </a:p>
        </p:txBody>
      </p:sp>
      <p:sp>
        <p:nvSpPr>
          <p:cNvPr id="5" name="Notizenplatzhalter 4"/>
          <p:cNvSpPr>
            <a:spLocks noGrp="1"/>
          </p:cNvSpPr>
          <p:nvPr>
            <p:ph type="body" sz="quarter" idx="3"/>
          </p:nvPr>
        </p:nvSpPr>
        <p:spPr>
          <a:xfrm>
            <a:off x="666909" y="4777195"/>
            <a:ext cx="5335270" cy="3908614"/>
          </a:xfrm>
          <a:prstGeom prst="rect">
            <a:avLst/>
          </a:prstGeom>
        </p:spPr>
        <p:txBody>
          <a:bodyPr vert="horz" lIns="90721" tIns="45360" rIns="90721" bIns="4536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1" y="9428584"/>
            <a:ext cx="2889938" cy="498055"/>
          </a:xfrm>
          <a:prstGeom prst="rect">
            <a:avLst/>
          </a:prstGeom>
        </p:spPr>
        <p:txBody>
          <a:bodyPr vert="horz" lIns="90721" tIns="45360" rIns="90721" bIns="45360" rtlCol="0" anchor="b"/>
          <a:lstStyle>
            <a:lvl1pPr algn="l">
              <a:defRPr sz="1100"/>
            </a:lvl1pPr>
          </a:lstStyle>
          <a:p>
            <a:endParaRPr lang="de-DE"/>
          </a:p>
        </p:txBody>
      </p:sp>
      <p:sp>
        <p:nvSpPr>
          <p:cNvPr id="7" name="Foliennummernplatzhalter 6"/>
          <p:cNvSpPr>
            <a:spLocks noGrp="1"/>
          </p:cNvSpPr>
          <p:nvPr>
            <p:ph type="sldNum" sz="quarter" idx="5"/>
          </p:nvPr>
        </p:nvSpPr>
        <p:spPr>
          <a:xfrm>
            <a:off x="3777608" y="9428584"/>
            <a:ext cx="2889938" cy="498055"/>
          </a:xfrm>
          <a:prstGeom prst="rect">
            <a:avLst/>
          </a:prstGeom>
        </p:spPr>
        <p:txBody>
          <a:bodyPr vert="horz" lIns="90721" tIns="45360" rIns="90721" bIns="45360" rtlCol="0" anchor="b"/>
          <a:lstStyle>
            <a:lvl1pPr algn="r">
              <a:defRPr sz="1100"/>
            </a:lvl1pPr>
          </a:lstStyle>
          <a:p>
            <a:fld id="{E2F83584-910A-4813-88A4-26922A3B2DB8}" type="slidenum">
              <a:rPr lang="de-DE" smtClean="0"/>
              <a:t>‹Nr.›</a:t>
            </a:fld>
            <a:endParaRPr lang="de-DE"/>
          </a:p>
        </p:txBody>
      </p:sp>
    </p:spTree>
    <p:extLst>
      <p:ext uri="{BB962C8B-B14F-4D97-AF65-F5344CB8AC3E}">
        <p14:creationId xmlns:p14="http://schemas.microsoft.com/office/powerpoint/2010/main" val="1862424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studienstart-hessen.arbeiterkind.de/"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Hinweis an die Lehrenden: Der Text unter den jeweiligen Folien kann von Ihnen als Sprechtext verwendet werden. </a:t>
            </a:r>
            <a:endParaRPr lang="de-DE" dirty="0"/>
          </a:p>
        </p:txBody>
      </p:sp>
      <p:sp>
        <p:nvSpPr>
          <p:cNvPr id="4" name="Foliennummernplatzhalter 3"/>
          <p:cNvSpPr>
            <a:spLocks noGrp="1"/>
          </p:cNvSpPr>
          <p:nvPr>
            <p:ph type="sldNum" sz="quarter" idx="10"/>
          </p:nvPr>
        </p:nvSpPr>
        <p:spPr/>
        <p:txBody>
          <a:bodyPr/>
          <a:lstStyle/>
          <a:p>
            <a:fld id="{2C7A22AD-37AA-42A8-9DE5-BD0782060A03}" type="slidenum">
              <a:rPr lang="de-DE" altLang="de-DE" smtClean="0"/>
              <a:pPr/>
              <a:t>1</a:t>
            </a:fld>
            <a:endParaRPr lang="de-DE" altLang="de-DE"/>
          </a:p>
        </p:txBody>
      </p:sp>
    </p:spTree>
    <p:extLst>
      <p:ext uri="{BB962C8B-B14F-4D97-AF65-F5344CB8AC3E}">
        <p14:creationId xmlns:p14="http://schemas.microsoft.com/office/powerpoint/2010/main" val="15336560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100" u="none" dirty="0"/>
              <a:t>Liebe Studierende, </a:t>
            </a:r>
            <a:r>
              <a:rPr lang="de-DE" sz="1100" u="none" dirty="0" smtClean="0"/>
              <a:t/>
            </a:r>
            <a:br>
              <a:rPr lang="de-DE" sz="1100" u="none" dirty="0" smtClean="0"/>
            </a:br>
            <a:r>
              <a:rPr lang="de-DE" sz="1100" u="none" dirty="0" smtClean="0"/>
              <a:t>die </a:t>
            </a:r>
            <a:r>
              <a:rPr lang="de-DE" sz="1100" u="none" dirty="0"/>
              <a:t>Goethe-Universität setzt sich dafür ein, ihren Studierenden </a:t>
            </a:r>
            <a:r>
              <a:rPr lang="de-DE" sz="1100" u="none" dirty="0" smtClean="0"/>
              <a:t>die besten Rahmenbedingungen </a:t>
            </a:r>
            <a:r>
              <a:rPr lang="de-DE" sz="1100" u="none" dirty="0"/>
              <a:t>für ein erfolgreiches Studium zu ermöglichen. Dazu gehört für uns auch, Ihnen eine wertschätzende und diskriminierungsfreie Lernumgebung zu bieten. </a:t>
            </a:r>
            <a:r>
              <a:rPr lang="de-DE" sz="1100" u="none" dirty="0" smtClean="0"/>
              <a:t/>
            </a:r>
            <a:br>
              <a:rPr lang="de-DE" sz="1100" u="none" dirty="0" smtClean="0"/>
            </a:br>
            <a:r>
              <a:rPr lang="de-DE" sz="1100" u="none" dirty="0" smtClean="0"/>
              <a:t>Diese </a:t>
            </a:r>
            <a:r>
              <a:rPr lang="de-DE" sz="1100" u="none" dirty="0"/>
              <a:t>Folie zeigt Ihnen Auszüge aus dem </a:t>
            </a:r>
            <a:r>
              <a:rPr lang="de-DE" sz="1100" b="1" u="none" dirty="0"/>
              <a:t>Leitbild</a:t>
            </a:r>
            <a:r>
              <a:rPr lang="de-DE" sz="1100" u="none" dirty="0"/>
              <a:t> der Goethe-Universität. Ein Leitbild, dass das Miteinander der Universitätsmitglieder und -angehörigen prägen soll. Wie Sie sehen, wendet sich die Universität explizit gegen Rassismus, Nationalismus und </a:t>
            </a:r>
            <a:r>
              <a:rPr lang="de-DE" sz="1100" u="none" dirty="0" smtClean="0"/>
              <a:t>Antisemitismus</a:t>
            </a:r>
            <a:r>
              <a:rPr lang="de-DE" sz="1100" u="none" baseline="0" dirty="0" smtClean="0"/>
              <a:t> sowie in der Antidiskriminierungsrichtlinie gegen jegliche Form von Diskriminierung.</a:t>
            </a:r>
            <a:endParaRPr lang="de-DE" sz="1100" u="none" dirty="0" smtClean="0"/>
          </a:p>
          <a:p>
            <a:r>
              <a:rPr lang="de-DE" sz="1100" u="none" dirty="0" smtClean="0"/>
              <a:t>Wir </a:t>
            </a:r>
            <a:r>
              <a:rPr lang="de-DE" sz="1100" u="none" dirty="0"/>
              <a:t>wünschen uns von Ihnen, dass Sie sich an dem Leitbild orientieren und einen respektvollen, offenen und diskriminierung</a:t>
            </a:r>
            <a:r>
              <a:rPr lang="de-DE" sz="1100" b="0" u="none" strike="noStrike" dirty="0"/>
              <a:t>s</a:t>
            </a:r>
            <a:r>
              <a:rPr lang="de-DE" sz="1100" u="none" dirty="0"/>
              <a:t>kritischen </a:t>
            </a:r>
            <a:r>
              <a:rPr lang="de-DE" sz="1100" u="none" strike="noStrike" dirty="0"/>
              <a:t>Umgang</a:t>
            </a:r>
            <a:r>
              <a:rPr lang="de-DE" sz="1100" u="none" dirty="0"/>
              <a:t> </a:t>
            </a:r>
            <a:r>
              <a:rPr lang="de-DE" sz="1100" u="none" dirty="0" smtClean="0"/>
              <a:t>pflegen,</a:t>
            </a:r>
            <a:r>
              <a:rPr lang="de-DE" sz="1100" u="none" baseline="0" dirty="0" smtClean="0"/>
              <a:t> das gilt natürlich auch im virtuellen Raum!</a:t>
            </a:r>
            <a:r>
              <a:rPr lang="de-DE" sz="1100" u="none" dirty="0" smtClean="0"/>
              <a:t> </a:t>
            </a:r>
            <a:br>
              <a:rPr lang="de-DE" sz="1100" u="none" dirty="0" smtClean="0"/>
            </a:br>
            <a:r>
              <a:rPr lang="de-DE" sz="1100" u="none" dirty="0" smtClean="0"/>
              <a:t>Das </a:t>
            </a:r>
            <a:r>
              <a:rPr lang="de-DE" sz="1100" u="none" dirty="0"/>
              <a:t>Studium bietet Ihnen Zeit und Raum, eigene Vorurteile zu hinterfragen und </a:t>
            </a:r>
            <a:r>
              <a:rPr lang="de-DE" sz="1100" u="none" strike="noStrike" dirty="0"/>
              <a:t>sich für - vielleicht manchmal ungewohnte</a:t>
            </a:r>
            <a:r>
              <a:rPr lang="de-DE" sz="1100" u="none" strike="noStrike" baseline="0" dirty="0"/>
              <a:t> - </a:t>
            </a:r>
            <a:r>
              <a:rPr lang="de-DE" sz="1100" u="none" strike="noStrike" dirty="0"/>
              <a:t>Perspektiven und Diskurse zu öffnen.</a:t>
            </a:r>
          </a:p>
          <a:p>
            <a:endParaRPr lang="de-DE" sz="1100" u="none" strike="noStrike" dirty="0"/>
          </a:p>
          <a:p>
            <a:endParaRPr lang="de-DE" sz="1100" u="none" strike="noStrike" dirty="0"/>
          </a:p>
          <a:p>
            <a:endParaRPr lang="de-DE" sz="1100" u="none" strike="noStrike" dirty="0"/>
          </a:p>
        </p:txBody>
      </p:sp>
      <p:sp>
        <p:nvSpPr>
          <p:cNvPr id="4" name="Foliennummernplatzhalter 3"/>
          <p:cNvSpPr>
            <a:spLocks noGrp="1"/>
          </p:cNvSpPr>
          <p:nvPr>
            <p:ph type="sldNum" sz="quarter" idx="10"/>
          </p:nvPr>
        </p:nvSpPr>
        <p:spPr/>
        <p:txBody>
          <a:bodyPr/>
          <a:lstStyle/>
          <a:p>
            <a:fld id="{2C7A22AD-37AA-42A8-9DE5-BD0782060A03}" type="slidenum">
              <a:rPr lang="de-DE" altLang="de-DE" smtClean="0"/>
              <a:pPr/>
              <a:t>2</a:t>
            </a:fld>
            <a:endParaRPr lang="de-DE" altLang="de-DE"/>
          </a:p>
        </p:txBody>
      </p:sp>
    </p:spTree>
    <p:extLst>
      <p:ext uri="{BB962C8B-B14F-4D97-AF65-F5344CB8AC3E}">
        <p14:creationId xmlns:p14="http://schemas.microsoft.com/office/powerpoint/2010/main" val="2449369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200" b="0" i="0" kern="1200" dirty="0" smtClean="0">
                <a:solidFill>
                  <a:schemeClr val="tx1"/>
                </a:solidFill>
                <a:effectLst/>
                <a:latin typeface="+mn-lt"/>
                <a:ea typeface="+mn-ea"/>
                <a:cs typeface="+mn-cs"/>
              </a:rPr>
              <a:t>Der </a:t>
            </a:r>
            <a:r>
              <a:rPr lang="de-DE" sz="1200" b="1" i="0" kern="1200" dirty="0" smtClean="0">
                <a:solidFill>
                  <a:schemeClr val="tx1"/>
                </a:solidFill>
                <a:effectLst/>
                <a:latin typeface="+mn-lt"/>
                <a:ea typeface="+mn-ea"/>
                <a:cs typeface="+mn-cs"/>
              </a:rPr>
              <a:t>Familien-Servic</a:t>
            </a:r>
            <a:r>
              <a:rPr lang="de-DE" sz="1200" b="0" i="0" kern="1200" dirty="0" smtClean="0">
                <a:solidFill>
                  <a:schemeClr val="tx1"/>
                </a:solidFill>
                <a:effectLst/>
                <a:latin typeface="+mn-lt"/>
                <a:ea typeface="+mn-ea"/>
                <a:cs typeface="+mn-cs"/>
              </a:rPr>
              <a:t>e im Gleichstellungsbüro ist die die zentrale Anlaufstelle für alle Fragen mit Familienbezug. </a:t>
            </a:r>
          </a:p>
          <a:p>
            <a:r>
              <a:rPr lang="de-DE" sz="1200" b="0" i="0" kern="1200" dirty="0" smtClean="0">
                <a:solidFill>
                  <a:schemeClr val="tx1"/>
                </a:solidFill>
                <a:effectLst/>
                <a:latin typeface="+mn-lt"/>
                <a:ea typeface="+mn-ea"/>
                <a:cs typeface="+mn-cs"/>
              </a:rPr>
              <a:t>Dabei</a:t>
            </a:r>
            <a:r>
              <a:rPr lang="de-DE" sz="1200" b="0" i="0" kern="1200" baseline="0" dirty="0" smtClean="0">
                <a:solidFill>
                  <a:schemeClr val="tx1"/>
                </a:solidFill>
                <a:effectLst/>
                <a:latin typeface="+mn-lt"/>
                <a:ea typeface="+mn-ea"/>
                <a:cs typeface="+mn-cs"/>
              </a:rPr>
              <a:t> geht es u.a. um Fragen der Arbeits- und Studienorganisation, Informationen zu Kinderbetreuungsmöglichkeiten und der Pflege von Angehörigen. </a:t>
            </a:r>
            <a:r>
              <a:rPr lang="de-DE" dirty="0" smtClean="0"/>
              <a:t/>
            </a:r>
            <a:br>
              <a:rPr lang="de-DE" dirty="0" smtClean="0"/>
            </a:br>
            <a:r>
              <a:rPr lang="de-DE" dirty="0" smtClean="0"/>
              <a:t>__________________</a:t>
            </a:r>
          </a:p>
          <a:p>
            <a:endParaRPr lang="de-DE" dirty="0" smtClean="0"/>
          </a:p>
          <a:p>
            <a:r>
              <a:rPr lang="de-DE" dirty="0" smtClean="0"/>
              <a:t>Das Studium</a:t>
            </a:r>
            <a:r>
              <a:rPr lang="de-DE" baseline="0" dirty="0" smtClean="0"/>
              <a:t> bringt für viele Studierende auch große psychosoziale Herausforderungen und Belastungen mit sich.</a:t>
            </a:r>
            <a:endParaRPr lang="de-DE" dirty="0" smtClean="0"/>
          </a:p>
          <a:p>
            <a:r>
              <a:rPr lang="de-DE" dirty="0" smtClean="0"/>
              <a:t>Es gibt an der Uni zwei Stellen, bei denen sich </a:t>
            </a:r>
            <a:r>
              <a:rPr lang="de-DE" sz="1200" b="0" i="0" kern="1200" dirty="0" smtClean="0">
                <a:solidFill>
                  <a:schemeClr val="tx1"/>
                </a:solidFill>
                <a:effectLst/>
                <a:latin typeface="+mn-lt"/>
                <a:ea typeface="+mn-ea"/>
                <a:cs typeface="+mn-cs"/>
              </a:rPr>
              <a:t>Studierende anonym und kostenfrei beraten lassen</a:t>
            </a:r>
            <a:r>
              <a:rPr lang="de-DE" sz="1200" b="0" i="0" kern="1200" baseline="0" dirty="0" smtClean="0">
                <a:solidFill>
                  <a:schemeClr val="tx1"/>
                </a:solidFill>
                <a:effectLst/>
                <a:latin typeface="+mn-lt"/>
                <a:ea typeface="+mn-ea"/>
                <a:cs typeface="+mn-cs"/>
              </a:rPr>
              <a:t> können:</a:t>
            </a:r>
            <a:br>
              <a:rPr lang="de-DE" sz="1200" b="0" i="0" kern="1200" baseline="0" dirty="0" smtClean="0">
                <a:solidFill>
                  <a:schemeClr val="tx1"/>
                </a:solidFill>
                <a:effectLst/>
                <a:latin typeface="+mn-lt"/>
                <a:ea typeface="+mn-ea"/>
                <a:cs typeface="+mn-cs"/>
              </a:rPr>
            </a:br>
            <a:r>
              <a:rPr lang="de-DE" sz="1200" b="0" i="0" kern="1200" baseline="0" dirty="0" smtClean="0">
                <a:solidFill>
                  <a:schemeClr val="tx1"/>
                </a:solidFill>
                <a:effectLst/>
                <a:latin typeface="+mn-lt"/>
                <a:ea typeface="+mn-ea"/>
                <a:cs typeface="+mn-cs"/>
              </a:rPr>
              <a:t>Die </a:t>
            </a:r>
            <a:r>
              <a:rPr lang="de-DE" sz="1200" b="1" i="0" kern="1200" baseline="0" dirty="0" smtClean="0">
                <a:solidFill>
                  <a:schemeClr val="tx1"/>
                </a:solidFill>
                <a:effectLst/>
                <a:latin typeface="+mn-lt"/>
                <a:ea typeface="+mn-ea"/>
                <a:cs typeface="+mn-cs"/>
              </a:rPr>
              <a:t>Psychotherapeutische Beratungsstelle </a:t>
            </a:r>
            <a:r>
              <a:rPr lang="de-DE" sz="1200" b="0" i="0" kern="1200" baseline="0" dirty="0" smtClean="0">
                <a:solidFill>
                  <a:schemeClr val="tx1"/>
                </a:solidFill>
                <a:effectLst/>
                <a:latin typeface="+mn-lt"/>
                <a:ea typeface="+mn-ea"/>
                <a:cs typeface="+mn-cs"/>
              </a:rPr>
              <a:t>im</a:t>
            </a:r>
            <a:r>
              <a:rPr lang="de-DE" sz="1200" kern="1200" dirty="0" smtClean="0">
                <a:solidFill>
                  <a:schemeClr val="tx1"/>
                </a:solidFill>
                <a:effectLst/>
                <a:latin typeface="+mn-lt"/>
                <a:ea typeface="+mn-ea"/>
                <a:cs typeface="+mn-cs"/>
              </a:rPr>
              <a:t> </a:t>
            </a:r>
            <a:r>
              <a:rPr lang="de-DE" sz="1200" kern="1200" smtClean="0">
                <a:solidFill>
                  <a:schemeClr val="tx1"/>
                </a:solidFill>
                <a:effectLst/>
                <a:latin typeface="+mn-lt"/>
                <a:ea typeface="+mn-ea"/>
                <a:cs typeface="+mn-cs"/>
              </a:rPr>
              <a:t>Bereich </a:t>
            </a:r>
            <a:r>
              <a:rPr lang="de-DE" sz="1200" kern="1200" smtClean="0">
                <a:solidFill>
                  <a:schemeClr val="tx1"/>
                </a:solidFill>
                <a:effectLst/>
                <a:latin typeface="+mn-lt"/>
                <a:ea typeface="+mn-ea"/>
                <a:cs typeface="+mn-cs"/>
              </a:rPr>
              <a:t>„Studium </a:t>
            </a:r>
            <a:r>
              <a:rPr lang="de-DE" sz="1200" kern="1200" smtClean="0">
                <a:solidFill>
                  <a:schemeClr val="tx1"/>
                </a:solidFill>
                <a:effectLst/>
                <a:latin typeface="+mn-lt"/>
                <a:ea typeface="+mn-ea"/>
                <a:cs typeface="+mn-cs"/>
              </a:rPr>
              <a:t>Lehre </a:t>
            </a:r>
            <a:r>
              <a:rPr lang="de-DE" sz="1200" kern="1200" smtClean="0">
                <a:solidFill>
                  <a:schemeClr val="tx1"/>
                </a:solidFill>
                <a:effectLst/>
                <a:latin typeface="+mn-lt"/>
                <a:ea typeface="+mn-ea"/>
                <a:cs typeface="+mn-cs"/>
              </a:rPr>
              <a:t>Internationales“</a:t>
            </a:r>
            <a:r>
              <a:rPr lang="de-DE" sz="1200" b="0" i="0" kern="1200" baseline="0" dirty="0" smtClean="0">
                <a:solidFill>
                  <a:schemeClr val="tx1"/>
                </a:solidFill>
                <a:effectLst/>
                <a:latin typeface="+mn-lt"/>
                <a:ea typeface="+mn-ea"/>
                <a:cs typeface="+mn-cs"/>
              </a:rPr>
              <a:t/>
            </a:r>
            <a:br>
              <a:rPr lang="de-DE" sz="1200" b="0" i="0" kern="1200" baseline="0" dirty="0" smtClean="0">
                <a:solidFill>
                  <a:schemeClr val="tx1"/>
                </a:solidFill>
                <a:effectLst/>
                <a:latin typeface="+mn-lt"/>
                <a:ea typeface="+mn-ea"/>
                <a:cs typeface="+mn-cs"/>
              </a:rPr>
            </a:br>
            <a:r>
              <a:rPr lang="de-DE" sz="1200" b="0" i="0" kern="1200" baseline="0" dirty="0" smtClean="0">
                <a:solidFill>
                  <a:schemeClr val="tx1"/>
                </a:solidFill>
                <a:effectLst/>
                <a:latin typeface="+mn-lt"/>
                <a:ea typeface="+mn-ea"/>
                <a:cs typeface="+mn-cs"/>
              </a:rPr>
              <a:t>und die </a:t>
            </a:r>
            <a:r>
              <a:rPr lang="de-DE" sz="1200" b="1" i="0" kern="1200" baseline="0" dirty="0" smtClean="0">
                <a:solidFill>
                  <a:schemeClr val="tx1"/>
                </a:solidFill>
                <a:effectLst/>
                <a:latin typeface="+mn-lt"/>
                <a:ea typeface="+mn-ea"/>
                <a:cs typeface="+mn-cs"/>
              </a:rPr>
              <a:t>Psychosozialberatung </a:t>
            </a:r>
            <a:r>
              <a:rPr lang="de-DE" sz="1200" b="0" i="0" kern="1200" baseline="0" dirty="0" smtClean="0">
                <a:solidFill>
                  <a:schemeClr val="tx1"/>
                </a:solidFill>
                <a:effectLst/>
                <a:latin typeface="+mn-lt"/>
                <a:ea typeface="+mn-ea"/>
                <a:cs typeface="+mn-cs"/>
              </a:rPr>
              <a:t>vom Studentenwerk</a:t>
            </a:r>
            <a:br>
              <a:rPr lang="de-DE" sz="1200" b="0" i="0" kern="1200" baseline="0" dirty="0" smtClean="0">
                <a:solidFill>
                  <a:schemeClr val="tx1"/>
                </a:solidFill>
                <a:effectLst/>
                <a:latin typeface="+mn-lt"/>
                <a:ea typeface="+mn-ea"/>
                <a:cs typeface="+mn-cs"/>
              </a:rPr>
            </a:br>
            <a:endParaRPr lang="de-DE" sz="1200" b="0" i="0" kern="1200" baseline="0" dirty="0" smtClean="0">
              <a:solidFill>
                <a:schemeClr val="tx1"/>
              </a:solidFill>
              <a:effectLst/>
              <a:latin typeface="+mn-lt"/>
              <a:ea typeface="+mn-ea"/>
              <a:cs typeface="+mn-cs"/>
            </a:endParaRPr>
          </a:p>
          <a:p>
            <a:r>
              <a:rPr lang="de-DE" baseline="0" dirty="0" smtClean="0"/>
              <a:t>An beide Stellen können Sie sich bei </a:t>
            </a:r>
            <a:r>
              <a:rPr lang="de-DE" sz="1200" b="0" i="0" kern="1200" dirty="0" smtClean="0">
                <a:solidFill>
                  <a:schemeClr val="tx1"/>
                </a:solidFill>
                <a:effectLst/>
                <a:latin typeface="+mn-lt"/>
                <a:ea typeface="+mn-ea"/>
                <a:cs typeface="+mn-cs"/>
              </a:rPr>
              <a:t>studienbezogenen Schwierigkeiten ( z.B. Prüfungsängste, Arbeitsstörungen), bei persönlichen Problemen (z.B. Beziehungskonflikte, Identitätsfragen) oder psychischen Störungen (z.B. Depressionen, Ängste, Sucht)</a:t>
            </a:r>
            <a:r>
              <a:rPr lang="de-DE" sz="1200" b="0" i="0" kern="1200" baseline="0" dirty="0" smtClean="0">
                <a:solidFill>
                  <a:schemeClr val="tx1"/>
                </a:solidFill>
                <a:effectLst/>
                <a:latin typeface="+mn-lt"/>
                <a:ea typeface="+mn-ea"/>
                <a:cs typeface="+mn-cs"/>
              </a:rPr>
              <a:t> wenden.</a:t>
            </a:r>
          </a:p>
          <a:p>
            <a:endParaRPr lang="de-DE" baseline="0" dirty="0" smtClean="0"/>
          </a:p>
        </p:txBody>
      </p:sp>
      <p:sp>
        <p:nvSpPr>
          <p:cNvPr id="4" name="Foliennummernplatzhalter 3"/>
          <p:cNvSpPr>
            <a:spLocks noGrp="1"/>
          </p:cNvSpPr>
          <p:nvPr>
            <p:ph type="sldNum" sz="quarter" idx="10"/>
          </p:nvPr>
        </p:nvSpPr>
        <p:spPr/>
        <p:txBody>
          <a:bodyPr/>
          <a:lstStyle/>
          <a:p>
            <a:fld id="{E2F83584-910A-4813-88A4-26922A3B2DB8}" type="slidenum">
              <a:rPr lang="de-DE" smtClean="0"/>
              <a:t>3</a:t>
            </a:fld>
            <a:endParaRPr lang="de-DE"/>
          </a:p>
        </p:txBody>
      </p:sp>
    </p:spTree>
    <p:extLst>
      <p:ext uri="{BB962C8B-B14F-4D97-AF65-F5344CB8AC3E}">
        <p14:creationId xmlns:p14="http://schemas.microsoft.com/office/powerpoint/2010/main" val="1094479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875172" rtl="0" eaLnBrk="1" fontAlgn="auto" latinLnBrk="0" hangingPunct="1">
              <a:lnSpc>
                <a:spcPct val="100000"/>
              </a:lnSpc>
              <a:spcBef>
                <a:spcPts val="0"/>
              </a:spcBef>
              <a:spcAft>
                <a:spcPts val="0"/>
              </a:spcAft>
              <a:buClrTx/>
              <a:buSzTx/>
              <a:buFontTx/>
              <a:buNone/>
              <a:tabLst/>
              <a:defRPr/>
            </a:pPr>
            <a:endParaRPr lang="de-DE" sz="1100" u="none" dirty="0" smtClean="0"/>
          </a:p>
          <a:p>
            <a:pPr marL="0" marR="0" lvl="0" indent="0" algn="l" defTabSz="875172" rtl="0" eaLnBrk="1" fontAlgn="auto" latinLnBrk="0" hangingPunct="1">
              <a:lnSpc>
                <a:spcPct val="100000"/>
              </a:lnSpc>
              <a:spcBef>
                <a:spcPts val="0"/>
              </a:spcBef>
              <a:spcAft>
                <a:spcPts val="0"/>
              </a:spcAft>
              <a:buClrTx/>
              <a:buSzTx/>
              <a:buFontTx/>
              <a:buNone/>
              <a:tabLst/>
              <a:defRPr/>
            </a:pPr>
            <a:r>
              <a:rPr lang="de-DE" sz="1100" u="none" dirty="0" smtClean="0"/>
              <a:t>Sollten Sie sich diskriminiert fühlen oder Diskriminierung</a:t>
            </a:r>
            <a:r>
              <a:rPr lang="de-DE" sz="1100" u="none" baseline="0" dirty="0" smtClean="0"/>
              <a:t> beobachten</a:t>
            </a:r>
            <a:r>
              <a:rPr lang="de-DE" sz="1100" u="none" dirty="0" smtClean="0"/>
              <a:t>, dann</a:t>
            </a:r>
            <a:r>
              <a:rPr lang="de-DE" sz="1100" u="none" baseline="0" dirty="0" smtClean="0"/>
              <a:t> können Sie sich an die </a:t>
            </a:r>
            <a:r>
              <a:rPr lang="de-DE" sz="1100" b="1" u="none" dirty="0" smtClean="0"/>
              <a:t>Antidiskriminierungsstelle </a:t>
            </a:r>
            <a:r>
              <a:rPr lang="de-DE" sz="1100" b="0" u="none" dirty="0" smtClean="0"/>
              <a:t>der Universität wenden, </a:t>
            </a:r>
            <a:r>
              <a:rPr lang="de-DE" sz="1100" u="none" dirty="0" smtClean="0"/>
              <a:t>die im Gleichstellungsbüro angesiedelt ist. </a:t>
            </a:r>
            <a:r>
              <a:rPr lang="de-DE" sz="1100" b="0" u="none" kern="1200" dirty="0" smtClean="0">
                <a:solidFill>
                  <a:schemeClr val="tx1"/>
                </a:solidFill>
                <a:effectLst/>
                <a:latin typeface="+mn-lt"/>
                <a:ea typeface="+mn-ea"/>
                <a:cs typeface="+mn-cs"/>
              </a:rPr>
              <a:t>Die</a:t>
            </a:r>
            <a:r>
              <a:rPr lang="de-DE" sz="1100" b="0" u="none" kern="1200" baseline="0" dirty="0" smtClean="0">
                <a:solidFill>
                  <a:schemeClr val="tx1"/>
                </a:solidFill>
                <a:effectLst/>
                <a:latin typeface="+mn-lt"/>
                <a:ea typeface="+mn-ea"/>
                <a:cs typeface="+mn-cs"/>
              </a:rPr>
              <a:t> Beratung ist grundsätzlich </a:t>
            </a:r>
            <a:r>
              <a:rPr lang="de-DE" sz="1100" b="0" u="sng" kern="1200" baseline="0" dirty="0" smtClean="0">
                <a:solidFill>
                  <a:schemeClr val="tx1"/>
                </a:solidFill>
                <a:effectLst/>
                <a:latin typeface="+mn-lt"/>
                <a:ea typeface="+mn-ea"/>
                <a:cs typeface="+mn-cs"/>
              </a:rPr>
              <a:t>vertraulich</a:t>
            </a:r>
            <a:r>
              <a:rPr lang="de-DE" sz="1100" b="0" u="none" kern="1200" baseline="0" dirty="0" smtClean="0">
                <a:solidFill>
                  <a:schemeClr val="tx1"/>
                </a:solidFill>
                <a:effectLst/>
                <a:latin typeface="+mn-lt"/>
                <a:ea typeface="+mn-ea"/>
                <a:cs typeface="+mn-cs"/>
              </a:rPr>
              <a:t> und kann auch anonym in Anspruch genommen werden. </a:t>
            </a:r>
            <a:r>
              <a:rPr lang="de-DE" sz="1100" b="0" u="none" kern="1200" baseline="0" dirty="0" smtClean="0">
                <a:solidFill>
                  <a:schemeClr val="tx1"/>
                </a:solidFill>
                <a:effectLst/>
                <a:latin typeface="+mn-lt"/>
                <a:ea typeface="+mn-ea"/>
                <a:cs typeface="+mn-cs"/>
              </a:rPr>
              <a:t/>
            </a:r>
            <a:br>
              <a:rPr lang="de-DE" sz="1100" b="0" u="none" kern="1200" baseline="0" dirty="0" smtClean="0">
                <a:solidFill>
                  <a:schemeClr val="tx1"/>
                </a:solidFill>
                <a:effectLst/>
                <a:latin typeface="+mn-lt"/>
                <a:ea typeface="+mn-ea"/>
                <a:cs typeface="+mn-cs"/>
              </a:rPr>
            </a:br>
            <a:r>
              <a:rPr lang="de-DE" sz="1100" b="0" u="none" kern="1200" baseline="0" dirty="0" smtClean="0">
                <a:solidFill>
                  <a:schemeClr val="tx1"/>
                </a:solidFill>
                <a:effectLst/>
                <a:latin typeface="+mn-lt"/>
                <a:ea typeface="+mn-ea"/>
                <a:cs typeface="+mn-cs"/>
              </a:rPr>
              <a:t>Im </a:t>
            </a:r>
            <a:r>
              <a:rPr lang="de-DE" sz="1100" b="0" u="none" kern="1200" baseline="0" dirty="0" smtClean="0">
                <a:solidFill>
                  <a:schemeClr val="tx1"/>
                </a:solidFill>
                <a:effectLst/>
                <a:latin typeface="+mn-lt"/>
                <a:ea typeface="+mn-ea"/>
                <a:cs typeface="+mn-cs"/>
              </a:rPr>
              <a:t>Fokus der Beratung stehen die </a:t>
            </a:r>
            <a:r>
              <a:rPr lang="de-DE" sz="1100" dirty="0" smtClean="0">
                <a:effectLst/>
              </a:rPr>
              <a:t>Erfahrungen und Bedürfnisse der betroffenen </a:t>
            </a:r>
            <a:r>
              <a:rPr lang="de-DE" sz="1100" dirty="0" smtClean="0">
                <a:effectLst/>
              </a:rPr>
              <a:t>Person. </a:t>
            </a:r>
            <a:r>
              <a:rPr lang="de-DE" sz="1200" b="0" i="0" kern="1200" dirty="0" smtClean="0">
                <a:solidFill>
                  <a:schemeClr val="tx1"/>
                </a:solidFill>
                <a:effectLst/>
                <a:latin typeface="+mn-lt"/>
                <a:ea typeface="+mn-ea"/>
                <a:cs typeface="+mn-cs"/>
              </a:rPr>
              <a:t>. Weitere Schritte werden nur mit dem Einverständnis der ratsuchenden Person unternommen.</a:t>
            </a:r>
            <a:endParaRPr lang="de-DE" sz="1100" dirty="0" smtClean="0">
              <a:effectLst/>
            </a:endParaRPr>
          </a:p>
          <a:p>
            <a:pPr marL="0" marR="0" lvl="0" indent="0" algn="l" defTabSz="875172" rtl="0" eaLnBrk="1" fontAlgn="auto" latinLnBrk="0" hangingPunct="1">
              <a:lnSpc>
                <a:spcPct val="100000"/>
              </a:lnSpc>
              <a:spcBef>
                <a:spcPts val="0"/>
              </a:spcBef>
              <a:spcAft>
                <a:spcPts val="0"/>
              </a:spcAft>
              <a:buClrTx/>
              <a:buSzTx/>
              <a:buFontTx/>
              <a:buNone/>
              <a:tabLst/>
              <a:defRPr/>
            </a:pPr>
            <a:r>
              <a:rPr lang="de-DE" sz="1100" dirty="0" smtClean="0">
                <a:effectLst/>
              </a:rPr>
              <a:t>_________________________________</a:t>
            </a:r>
            <a:endParaRPr lang="de-DE" sz="1100" dirty="0" smtClean="0">
              <a:effectLst/>
            </a:endParaRPr>
          </a:p>
          <a:p>
            <a:pPr marL="0" marR="0" lvl="0" indent="0" algn="l" defTabSz="875172" rtl="0" eaLnBrk="1" fontAlgn="auto" latinLnBrk="0" hangingPunct="1">
              <a:lnSpc>
                <a:spcPct val="100000"/>
              </a:lnSpc>
              <a:spcBef>
                <a:spcPts val="0"/>
              </a:spcBef>
              <a:spcAft>
                <a:spcPts val="0"/>
              </a:spcAft>
              <a:buClrTx/>
              <a:buSzTx/>
              <a:buFontTx/>
              <a:buNone/>
              <a:tabLst/>
              <a:defRPr/>
            </a:pPr>
            <a:endParaRPr lang="de-DE" sz="1100" dirty="0" smtClean="0">
              <a:effectLst/>
            </a:endParaRPr>
          </a:p>
          <a:p>
            <a:pPr marL="0" marR="0" lvl="0" indent="0" algn="l" defTabSz="875172" rtl="0" eaLnBrk="1" fontAlgn="auto" latinLnBrk="0" hangingPunct="1">
              <a:lnSpc>
                <a:spcPct val="100000"/>
              </a:lnSpc>
              <a:spcBef>
                <a:spcPts val="0"/>
              </a:spcBef>
              <a:spcAft>
                <a:spcPts val="0"/>
              </a:spcAft>
              <a:buClrTx/>
              <a:buSzTx/>
              <a:buFontTx/>
              <a:buNone/>
              <a:tabLst/>
              <a:defRPr/>
            </a:pPr>
            <a:r>
              <a:rPr lang="de-DE" sz="1100" dirty="0" smtClean="0">
                <a:effectLst/>
              </a:rPr>
              <a:t>An</a:t>
            </a:r>
            <a:r>
              <a:rPr lang="de-DE" sz="1100" baseline="0" dirty="0" smtClean="0">
                <a:effectLst/>
              </a:rPr>
              <a:t> der Uni werden besondere akademische Kompetenzen erwartet und teils ein Wissen vorausgesetzt, die viele Studierende vor große Herausforderungen stellt.</a:t>
            </a:r>
          </a:p>
          <a:p>
            <a:pPr marL="0" marR="0" lvl="0" indent="0" algn="l" defTabSz="875172" rtl="0" eaLnBrk="1" fontAlgn="auto" latinLnBrk="0" hangingPunct="1">
              <a:lnSpc>
                <a:spcPct val="100000"/>
              </a:lnSpc>
              <a:spcBef>
                <a:spcPts val="0"/>
              </a:spcBef>
              <a:spcAft>
                <a:spcPts val="0"/>
              </a:spcAft>
              <a:buClrTx/>
              <a:buSzTx/>
              <a:buFontTx/>
              <a:buNone/>
              <a:tabLst/>
              <a:defRPr/>
            </a:pPr>
            <a:r>
              <a:rPr lang="de-DE" sz="1100" b="1" baseline="0" dirty="0" smtClean="0">
                <a:effectLst/>
              </a:rPr>
              <a:t>Das Schreibzentrum </a:t>
            </a:r>
            <a:r>
              <a:rPr lang="de-DE" sz="1100" baseline="0" dirty="0" smtClean="0">
                <a:effectLst/>
              </a:rPr>
              <a:t>bietet Ihnen durch Schreibberatung, Workshops und Informationen Unterstützung beim Erlernen des wissenschaftlichen Schreibens und Arbeitens an.</a:t>
            </a:r>
            <a:endParaRPr lang="de-DE" sz="1100" dirty="0" smtClean="0">
              <a:effectLst/>
            </a:endParaRPr>
          </a:p>
        </p:txBody>
      </p:sp>
      <p:sp>
        <p:nvSpPr>
          <p:cNvPr id="4" name="Foliennummernplatzhalter 3"/>
          <p:cNvSpPr>
            <a:spLocks noGrp="1"/>
          </p:cNvSpPr>
          <p:nvPr>
            <p:ph type="sldNum" sz="quarter" idx="10"/>
          </p:nvPr>
        </p:nvSpPr>
        <p:spPr/>
        <p:txBody>
          <a:bodyPr/>
          <a:lstStyle/>
          <a:p>
            <a:fld id="{2C7A22AD-37AA-42A8-9DE5-BD0782060A03}" type="slidenum">
              <a:rPr lang="de-DE" altLang="de-DE" smtClean="0"/>
              <a:pPr/>
              <a:t>4</a:t>
            </a:fld>
            <a:endParaRPr lang="de-DE" altLang="de-DE"/>
          </a:p>
        </p:txBody>
      </p:sp>
    </p:spTree>
    <p:extLst>
      <p:ext uri="{BB962C8B-B14F-4D97-AF65-F5344CB8AC3E}">
        <p14:creationId xmlns:p14="http://schemas.microsoft.com/office/powerpoint/2010/main" val="20985987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Auf die Informationen für Studierende mit gesundheitlichen Einschränkungen/Behinderungen möchte ich nochmal besonders eingehen. </a:t>
            </a:r>
            <a:r>
              <a:rPr lang="de-DE" dirty="0" smtClean="0"/>
              <a:t/>
            </a:r>
            <a:br>
              <a:rPr lang="de-DE" dirty="0" smtClean="0"/>
            </a:br>
            <a:r>
              <a:rPr lang="de-DE" b="0" dirty="0" smtClean="0"/>
              <a:t/>
            </a:r>
            <a:br>
              <a:rPr lang="de-DE" b="0" dirty="0" smtClean="0"/>
            </a:br>
            <a:r>
              <a:rPr lang="de-DE" b="0" dirty="0" smtClean="0"/>
              <a:t>Das</a:t>
            </a:r>
            <a:r>
              <a:rPr lang="de-DE" b="1" dirty="0" smtClean="0"/>
              <a:t> Portal „Inklusive</a:t>
            </a:r>
            <a:r>
              <a:rPr lang="de-DE" b="1" baseline="0" dirty="0" smtClean="0"/>
              <a:t> Hochschule“ </a:t>
            </a:r>
            <a:r>
              <a:rPr lang="de-DE" b="0" baseline="0" dirty="0" smtClean="0"/>
              <a:t>bietet Ihnen </a:t>
            </a:r>
            <a:r>
              <a:rPr lang="de-DE" sz="1200" b="0" i="0" kern="1200" dirty="0" smtClean="0">
                <a:solidFill>
                  <a:schemeClr val="tx1"/>
                </a:solidFill>
                <a:effectLst/>
                <a:latin typeface="+mn-lt"/>
                <a:ea typeface="+mn-ea"/>
                <a:cs typeface="+mn-cs"/>
              </a:rPr>
              <a:t>umfassende Informationen zu den Möglichkeiten eines Studiums mit gesundheitlicher Beeinträchtigung an der Goethe-Universität bereitstellen. </a:t>
            </a:r>
            <a:br>
              <a:rPr lang="de-DE" sz="1200" b="0" i="0" kern="1200" dirty="0" smtClean="0">
                <a:solidFill>
                  <a:schemeClr val="tx1"/>
                </a:solidFill>
                <a:effectLst/>
                <a:latin typeface="+mn-lt"/>
                <a:ea typeface="+mn-ea"/>
                <a:cs typeface="+mn-cs"/>
              </a:rPr>
            </a:br>
            <a:r>
              <a:rPr lang="de-DE" sz="1200" b="0" i="0" kern="1200" dirty="0" smtClean="0">
                <a:solidFill>
                  <a:schemeClr val="tx1"/>
                </a:solidFill>
                <a:effectLst/>
                <a:latin typeface="+mn-lt"/>
                <a:ea typeface="+mn-ea"/>
                <a:cs typeface="+mn-cs"/>
              </a:rPr>
              <a:t>Hier finden Sie</a:t>
            </a:r>
            <a:r>
              <a:rPr lang="de-DE" sz="1200" b="0" i="0" kern="1200" baseline="0" dirty="0" smtClean="0">
                <a:solidFill>
                  <a:schemeClr val="tx1"/>
                </a:solidFill>
                <a:effectLst/>
                <a:latin typeface="+mn-lt"/>
                <a:ea typeface="+mn-ea"/>
                <a:cs typeface="+mn-cs"/>
              </a:rPr>
              <a:t> unter anderem </a:t>
            </a:r>
            <a:r>
              <a:rPr lang="de-DE" sz="1200" b="0" i="0" kern="1200" dirty="0" smtClean="0">
                <a:solidFill>
                  <a:schemeClr val="tx1"/>
                </a:solidFill>
                <a:effectLst/>
                <a:latin typeface="+mn-lt"/>
                <a:ea typeface="+mn-ea"/>
                <a:cs typeface="+mn-cs"/>
              </a:rPr>
              <a:t>Beratungs- und Anlaufstellen</a:t>
            </a:r>
            <a:r>
              <a:rPr lang="de-DE" sz="1200" b="0" i="0" kern="1200" baseline="0" dirty="0" smtClean="0">
                <a:solidFill>
                  <a:schemeClr val="tx1"/>
                </a:solidFill>
                <a:effectLst/>
                <a:latin typeface="+mn-lt"/>
                <a:ea typeface="+mn-ea"/>
                <a:cs typeface="+mn-cs"/>
              </a:rPr>
              <a:t> sowie</a:t>
            </a:r>
            <a:r>
              <a:rPr lang="de-DE" sz="1200" b="0" i="0" kern="1200" dirty="0" smtClean="0">
                <a:solidFill>
                  <a:schemeClr val="tx1"/>
                </a:solidFill>
                <a:effectLst/>
                <a:latin typeface="+mn-lt"/>
                <a:ea typeface="+mn-ea"/>
                <a:cs typeface="+mn-cs"/>
              </a:rPr>
              <a:t> praktische Hinweise und Informationen zur barrierefreien Nutzbarkeit von Gebäuden und Anlagen</a:t>
            </a:r>
            <a:r>
              <a:rPr lang="de-DE" sz="1200" b="0" i="0" kern="1200" baseline="0" dirty="0" smtClean="0">
                <a:solidFill>
                  <a:schemeClr val="tx1"/>
                </a:solidFill>
                <a:effectLst/>
                <a:latin typeface="+mn-lt"/>
                <a:ea typeface="+mn-ea"/>
                <a:cs typeface="+mn-cs"/>
              </a:rPr>
              <a:t> </a:t>
            </a:r>
            <a:r>
              <a:rPr lang="de-DE" sz="1200" b="0" i="0" kern="1200" dirty="0" smtClean="0">
                <a:solidFill>
                  <a:schemeClr val="tx1"/>
                </a:solidFill>
                <a:effectLst/>
                <a:latin typeface="+mn-lt"/>
                <a:ea typeface="+mn-ea"/>
                <a:cs typeface="+mn-cs"/>
              </a:rPr>
              <a:t>damit Sie ihr Studium auch in ihrer besonderen Situation selbstbestimmt gestalten und abschließen können. </a:t>
            </a:r>
          </a:p>
          <a:p>
            <a:endParaRPr lang="de-DE" dirty="0" smtClean="0"/>
          </a:p>
          <a:p>
            <a:r>
              <a:rPr lang="de-DE" dirty="0" smtClean="0"/>
              <a:t>Ganz wichtig zu</a:t>
            </a:r>
            <a:r>
              <a:rPr lang="de-DE" baseline="0" dirty="0" smtClean="0"/>
              <a:t> wissen ist: </a:t>
            </a:r>
            <a:br>
              <a:rPr lang="de-DE" baseline="0" dirty="0" smtClean="0"/>
            </a:br>
            <a:r>
              <a:rPr lang="de-DE" dirty="0" smtClean="0"/>
              <a:t>Es </a:t>
            </a:r>
            <a:r>
              <a:rPr lang="de-DE" dirty="0"/>
              <a:t>kann die Möglichkeit geben, Nachteilsausgleiche in Anspruch zu nehmen; das heißt die Anpassung von Prüfungsbedingungen. Dies kann individuell geprüft werden. Beratungsstellen zu Nachteilsausgleichen finden Sie </a:t>
            </a:r>
            <a:r>
              <a:rPr lang="de-DE" dirty="0" smtClean="0"/>
              <a:t>auch über das Portal. </a:t>
            </a:r>
            <a:r>
              <a:rPr lang="de-DE" sz="1200" dirty="0" smtClean="0"/>
              <a:t>Ein </a:t>
            </a:r>
            <a:r>
              <a:rPr lang="de-DE" sz="1200" dirty="0"/>
              <a:t>Nachteilsausgleich findet keinen Eingang in Ihr Zeugnis</a:t>
            </a:r>
            <a:r>
              <a:rPr lang="de-DE" sz="1200" dirty="0" smtClean="0"/>
              <a:t>!</a:t>
            </a:r>
          </a:p>
          <a:p>
            <a:endParaRPr lang="de-DE" sz="1200" dirty="0" smtClean="0"/>
          </a:p>
        </p:txBody>
      </p:sp>
      <p:sp>
        <p:nvSpPr>
          <p:cNvPr id="4" name="Foliennummernplatzhalter 3"/>
          <p:cNvSpPr>
            <a:spLocks noGrp="1"/>
          </p:cNvSpPr>
          <p:nvPr>
            <p:ph type="sldNum" sz="quarter" idx="10"/>
          </p:nvPr>
        </p:nvSpPr>
        <p:spPr/>
        <p:txBody>
          <a:bodyPr/>
          <a:lstStyle/>
          <a:p>
            <a:fld id="{E2F83584-910A-4813-88A4-26922A3B2DB8}" type="slidenum">
              <a:rPr lang="de-DE" smtClean="0"/>
              <a:t>5</a:t>
            </a:fld>
            <a:endParaRPr lang="de-DE"/>
          </a:p>
        </p:txBody>
      </p:sp>
    </p:spTree>
    <p:extLst>
      <p:ext uri="{BB962C8B-B14F-4D97-AF65-F5344CB8AC3E}">
        <p14:creationId xmlns:p14="http://schemas.microsoft.com/office/powerpoint/2010/main" val="38818552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200" b="0" kern="1200" dirty="0" smtClean="0">
                <a:solidFill>
                  <a:srgbClr val="000000"/>
                </a:solidFill>
                <a:effectLst/>
                <a:latin typeface="Times New Roman" pitchFamily="-102" charset="0"/>
                <a:ea typeface="ＭＳ Ｐゴシック" pitchFamily="-102" charset="-128"/>
                <a:cs typeface="ＭＳ Ｐゴシック" pitchFamily="-111" charset="-128"/>
              </a:rPr>
              <a:t>Für alle, die in der ersten Generation</a:t>
            </a:r>
            <a:r>
              <a:rPr lang="de-DE" sz="1200" b="0" kern="1200" baseline="0" dirty="0" smtClean="0">
                <a:solidFill>
                  <a:srgbClr val="000000"/>
                </a:solidFill>
                <a:effectLst/>
                <a:latin typeface="Times New Roman" pitchFamily="-102" charset="0"/>
                <a:ea typeface="ＭＳ Ｐゴシック" pitchFamily="-102" charset="-128"/>
                <a:cs typeface="ＭＳ Ｐゴシック" pitchFamily="-111" charset="-128"/>
              </a:rPr>
              <a:t> Studieren, bietet </a:t>
            </a:r>
            <a:r>
              <a:rPr lang="de-DE" sz="1200" b="1" kern="1200" dirty="0" smtClean="0">
                <a:solidFill>
                  <a:srgbClr val="000000"/>
                </a:solidFill>
                <a:effectLst/>
                <a:latin typeface="Times New Roman" pitchFamily="-102" charset="0"/>
                <a:ea typeface="ＭＳ Ｐゴシック" pitchFamily="-102" charset="-128"/>
                <a:cs typeface="ＭＳ Ｐゴシック" pitchFamily="-111" charset="-128"/>
              </a:rPr>
              <a:t>ArbeiterKind.de Hessen</a:t>
            </a:r>
            <a:r>
              <a:rPr lang="de-DE" sz="1200" kern="1200" dirty="0" smtClean="0">
                <a:solidFill>
                  <a:srgbClr val="000000"/>
                </a:solidFill>
                <a:effectLst/>
                <a:latin typeface="Times New Roman" pitchFamily="-102" charset="0"/>
                <a:ea typeface="ＭＳ Ｐゴシック" pitchFamily="-102" charset="-128"/>
                <a:cs typeface="ＭＳ Ｐゴシック" pitchFamily="-111" charset="-128"/>
              </a:rPr>
              <a:t> ein </a:t>
            </a:r>
            <a:r>
              <a:rPr lang="de-DE" sz="1200" b="0" kern="1200" dirty="0" smtClean="0">
                <a:solidFill>
                  <a:srgbClr val="000000"/>
                </a:solidFill>
                <a:effectLst/>
                <a:latin typeface="Times New Roman" pitchFamily="-102" charset="0"/>
                <a:ea typeface="ＭＳ Ｐゴシック" pitchFamily="-102" charset="-128"/>
                <a:cs typeface="ＭＳ Ｐゴシック" pitchFamily="-111" charset="-128"/>
              </a:rPr>
              <a:t>kostenloses Online-Programm </a:t>
            </a:r>
            <a:r>
              <a:rPr lang="de-DE" sz="1200" kern="1200" dirty="0" smtClean="0">
                <a:solidFill>
                  <a:srgbClr val="000000"/>
                </a:solidFill>
                <a:effectLst/>
                <a:latin typeface="Times New Roman" pitchFamily="-102" charset="0"/>
                <a:ea typeface="ＭＳ Ｐゴシック" pitchFamily="-102" charset="-128"/>
                <a:cs typeface="ＭＳ Ｐゴシック" pitchFamily="-111" charset="-128"/>
              </a:rPr>
              <a:t>an. </a:t>
            </a:r>
            <a:br>
              <a:rPr lang="de-DE" sz="1200" kern="1200" dirty="0" smtClean="0">
                <a:solidFill>
                  <a:srgbClr val="000000"/>
                </a:solidFill>
                <a:effectLst/>
                <a:latin typeface="Times New Roman" pitchFamily="-102" charset="0"/>
                <a:ea typeface="ＭＳ Ｐゴシック" pitchFamily="-102" charset="-128"/>
                <a:cs typeface="ＭＳ Ｐゴシック" pitchFamily="-111" charset="-128"/>
              </a:rPr>
            </a:br>
            <a:r>
              <a:rPr lang="de-DE" sz="1200" kern="1200" dirty="0" smtClean="0">
                <a:solidFill>
                  <a:srgbClr val="000000"/>
                </a:solidFill>
                <a:effectLst/>
                <a:latin typeface="Times New Roman" pitchFamily="-102" charset="0"/>
                <a:ea typeface="ＭＳ Ｐゴシック" pitchFamily="-102" charset="-128"/>
                <a:cs typeface="ＭＳ Ｐゴシック" pitchFamily="-111" charset="-128"/>
              </a:rPr>
              <a:t/>
            </a:r>
            <a:br>
              <a:rPr lang="de-DE" sz="1200" kern="1200" dirty="0" smtClean="0">
                <a:solidFill>
                  <a:srgbClr val="000000"/>
                </a:solidFill>
                <a:effectLst/>
                <a:latin typeface="Times New Roman" pitchFamily="-102" charset="0"/>
                <a:ea typeface="ＭＳ Ｐゴシック" pitchFamily="-102" charset="-128"/>
                <a:cs typeface="ＭＳ Ｐゴシック" pitchFamily="-111" charset="-128"/>
              </a:rPr>
            </a:br>
            <a:r>
              <a:rPr lang="de-DE" sz="1200" kern="1200" dirty="0" smtClean="0">
                <a:solidFill>
                  <a:srgbClr val="000000"/>
                </a:solidFill>
                <a:effectLst/>
                <a:latin typeface="Times New Roman" pitchFamily="-102" charset="0"/>
                <a:ea typeface="ＭＳ Ｐゴシック" pitchFamily="-102" charset="-128"/>
                <a:cs typeface="ＭＳ Ｐゴシック" pitchFamily="-111" charset="-128"/>
              </a:rPr>
              <a:t>In dem Online-Programm </a:t>
            </a:r>
            <a:r>
              <a:rPr lang="de-DE" sz="1200" b="1" kern="1200" dirty="0" smtClean="0">
                <a:solidFill>
                  <a:srgbClr val="000000"/>
                </a:solidFill>
                <a:effectLst/>
                <a:latin typeface="Times New Roman" pitchFamily="-102" charset="0"/>
                <a:ea typeface="ＭＳ Ｐゴシック" pitchFamily="-102" charset="-128"/>
                <a:cs typeface="ＭＳ Ｐゴシック" pitchFamily="-111" charset="-128"/>
              </a:rPr>
              <a:t>„</a:t>
            </a:r>
            <a:r>
              <a:rPr lang="de-DE" sz="1200" b="0" kern="1200" dirty="0" smtClean="0">
                <a:solidFill>
                  <a:srgbClr val="000000"/>
                </a:solidFill>
                <a:effectLst/>
                <a:latin typeface="Times New Roman" pitchFamily="-102" charset="0"/>
                <a:ea typeface="ＭＳ Ｐゴシック" pitchFamily="-102" charset="-128"/>
                <a:cs typeface="ＭＳ Ｐゴシック" pitchFamily="-111" charset="-128"/>
              </a:rPr>
              <a:t>Ins Studium starten mit ArbeiterKind.de</a:t>
            </a:r>
            <a:r>
              <a:rPr lang="de-DE" sz="1200" b="1" kern="1200" dirty="0" smtClean="0">
                <a:solidFill>
                  <a:srgbClr val="000000"/>
                </a:solidFill>
                <a:effectLst/>
                <a:latin typeface="Times New Roman" pitchFamily="-102" charset="0"/>
                <a:ea typeface="ＭＳ Ｐゴシック" pitchFamily="-102" charset="-128"/>
                <a:cs typeface="ＭＳ Ｐゴシック" pitchFamily="-111" charset="-128"/>
              </a:rPr>
              <a:t>“</a:t>
            </a:r>
            <a:r>
              <a:rPr lang="de-DE" sz="1200" kern="1200" dirty="0" smtClean="0">
                <a:solidFill>
                  <a:srgbClr val="000000"/>
                </a:solidFill>
                <a:effectLst/>
                <a:latin typeface="Times New Roman" pitchFamily="-102" charset="0"/>
                <a:ea typeface="ＭＳ Ｐゴシック" pitchFamily="-102" charset="-128"/>
                <a:cs typeface="ＭＳ Ｐゴシック" pitchFamily="-111" charset="-128"/>
              </a:rPr>
              <a:t> werden alle wichtigen </a:t>
            </a:r>
            <a:r>
              <a:rPr lang="de-DE" sz="1200" b="0" kern="1200" dirty="0" smtClean="0">
                <a:solidFill>
                  <a:srgbClr val="000000"/>
                </a:solidFill>
                <a:effectLst/>
                <a:latin typeface="Times New Roman" pitchFamily="-102" charset="0"/>
                <a:ea typeface="ＭＳ Ｐゴシック" pitchFamily="-102" charset="-128"/>
                <a:cs typeface="ＭＳ Ｐゴシック" pitchFamily="-111" charset="-128"/>
              </a:rPr>
              <a:t>Fragen rund um den erfolgreichen Studienstart im ersten Semester beantwortet. ArbeiterKind.de begleitet dich mit kurzen, informativen Online Sessions durch dein erstes Semester und gleichzeitig triffst du auf eine wunderbare Studien-Gemeinschaft von anderen </a:t>
            </a:r>
            <a:r>
              <a:rPr lang="de-DE" sz="1200" b="0" kern="1200" dirty="0" err="1" smtClean="0">
                <a:solidFill>
                  <a:srgbClr val="000000"/>
                </a:solidFill>
                <a:effectLst/>
                <a:latin typeface="Times New Roman" pitchFamily="-102" charset="0"/>
                <a:ea typeface="ＭＳ Ｐゴシック" pitchFamily="-102" charset="-128"/>
                <a:cs typeface="ＭＳ Ｐゴシック" pitchFamily="-111" charset="-128"/>
              </a:rPr>
              <a:t>Erstis</a:t>
            </a:r>
            <a:r>
              <a:rPr lang="de-DE" sz="1200" b="0" kern="1200" dirty="0" smtClean="0">
                <a:solidFill>
                  <a:srgbClr val="000000"/>
                </a:solidFill>
                <a:effectLst/>
                <a:latin typeface="Times New Roman" pitchFamily="-102" charset="0"/>
                <a:ea typeface="ＭＳ Ｐゴシック" pitchFamily="-102" charset="-128"/>
                <a:cs typeface="ＭＳ Ｐゴシック" pitchFamily="-111" charset="-128"/>
              </a:rPr>
              <a:t>!</a:t>
            </a:r>
            <a:br>
              <a:rPr lang="de-DE" sz="1200" b="0" kern="1200" dirty="0" smtClean="0">
                <a:solidFill>
                  <a:srgbClr val="000000"/>
                </a:solidFill>
                <a:effectLst/>
                <a:latin typeface="Times New Roman" pitchFamily="-102" charset="0"/>
                <a:ea typeface="ＭＳ Ｐゴシック" pitchFamily="-102" charset="-128"/>
                <a:cs typeface="ＭＳ Ｐゴシック" pitchFamily="-111" charset="-128"/>
              </a:rPr>
            </a:br>
            <a:r>
              <a:rPr lang="de-DE" sz="1200" kern="1200" dirty="0" smtClean="0">
                <a:solidFill>
                  <a:srgbClr val="000000"/>
                </a:solidFill>
                <a:effectLst/>
                <a:latin typeface="Times New Roman" pitchFamily="-102" charset="0"/>
                <a:ea typeface="ＭＳ Ｐゴシック" pitchFamily="-102" charset="-128"/>
                <a:cs typeface="ＭＳ Ｐゴシック" pitchFamily="-111" charset="-128"/>
              </a:rPr>
              <a:t/>
            </a:r>
            <a:br>
              <a:rPr lang="de-DE" sz="1200" kern="1200" dirty="0" smtClean="0">
                <a:solidFill>
                  <a:srgbClr val="000000"/>
                </a:solidFill>
                <a:effectLst/>
                <a:latin typeface="Times New Roman" pitchFamily="-102" charset="0"/>
                <a:ea typeface="ＭＳ Ｐゴシック" pitchFamily="-102" charset="-128"/>
                <a:cs typeface="ＭＳ Ｐゴシック" pitchFamily="-111" charset="-128"/>
              </a:rPr>
            </a:br>
            <a:r>
              <a:rPr lang="de-DE" sz="1200" kern="1200" dirty="0" smtClean="0">
                <a:solidFill>
                  <a:srgbClr val="000000"/>
                </a:solidFill>
                <a:effectLst/>
                <a:latin typeface="Times New Roman" pitchFamily="-102" charset="0"/>
                <a:ea typeface="ＭＳ Ｐゴシック" pitchFamily="-102" charset="-128"/>
                <a:cs typeface="ＭＳ Ｐゴシック" pitchFamily="-111" charset="-128"/>
              </a:rPr>
              <a:t>Themen der sechs Sessions sind beispielsweise: "Was ist BAföG? Wie kann ich es beantragen? Wie gelingt ein guter Studienstart? Wie teile ich mir meine Zeit am besten ein? Und wo finde ich Unterstützung? Tipps für deine erste Hausarbeit!"</a:t>
            </a:r>
            <a:br>
              <a:rPr lang="de-DE" sz="1200" kern="1200" dirty="0" smtClean="0">
                <a:solidFill>
                  <a:srgbClr val="000000"/>
                </a:solidFill>
                <a:effectLst/>
                <a:latin typeface="Times New Roman" pitchFamily="-102" charset="0"/>
                <a:ea typeface="ＭＳ Ｐゴシック" pitchFamily="-102" charset="-128"/>
                <a:cs typeface="ＭＳ Ｐゴシック" pitchFamily="-111" charset="-128"/>
              </a:rPr>
            </a:br>
            <a:r>
              <a:rPr lang="de-DE" sz="1200" kern="1200" dirty="0" smtClean="0">
                <a:solidFill>
                  <a:srgbClr val="000000"/>
                </a:solidFill>
                <a:effectLst/>
                <a:latin typeface="Times New Roman" pitchFamily="-102" charset="0"/>
                <a:ea typeface="ＭＳ Ｐゴシック" pitchFamily="-102" charset="-128"/>
                <a:cs typeface="ＭＳ Ｐゴシック" pitchFamily="-111" charset="-128"/>
              </a:rPr>
              <a:t/>
            </a:r>
            <a:br>
              <a:rPr lang="de-DE" sz="1200" kern="1200" dirty="0" smtClean="0">
                <a:solidFill>
                  <a:srgbClr val="000000"/>
                </a:solidFill>
                <a:effectLst/>
                <a:latin typeface="Times New Roman" pitchFamily="-102" charset="0"/>
                <a:ea typeface="ＭＳ Ｐゴシック" pitchFamily="-102" charset="-128"/>
                <a:cs typeface="ＭＳ Ｐゴシック" pitchFamily="-111" charset="-128"/>
              </a:rPr>
            </a:br>
            <a:r>
              <a:rPr lang="de-DE" sz="1200" kern="1200" dirty="0" smtClean="0">
                <a:solidFill>
                  <a:srgbClr val="000000"/>
                </a:solidFill>
                <a:effectLst/>
                <a:latin typeface="Times New Roman" pitchFamily="-102" charset="0"/>
                <a:ea typeface="ＭＳ Ｐゴシック" pitchFamily="-102" charset="-128"/>
                <a:cs typeface="ＭＳ Ｐゴシック" pitchFamily="-111" charset="-128"/>
              </a:rPr>
              <a:t>Mehr Informationen zum ArbeiterKind.de Online-Programm finden Sie</a:t>
            </a:r>
            <a:r>
              <a:rPr lang="de-DE" sz="1200" kern="1200" baseline="0" dirty="0" smtClean="0">
                <a:solidFill>
                  <a:srgbClr val="000000"/>
                </a:solidFill>
                <a:effectLst/>
                <a:latin typeface="Times New Roman" pitchFamily="-102" charset="0"/>
                <a:ea typeface="ＭＳ Ｐゴシック" pitchFamily="-102" charset="-128"/>
                <a:cs typeface="ＭＳ Ｐゴシック" pitchFamily="-111" charset="-128"/>
              </a:rPr>
              <a:t> </a:t>
            </a:r>
            <a:r>
              <a:rPr lang="de-DE" sz="1200" kern="1200" dirty="0" smtClean="0">
                <a:solidFill>
                  <a:srgbClr val="000000"/>
                </a:solidFill>
                <a:effectLst/>
                <a:latin typeface="Times New Roman" pitchFamily="-102" charset="0"/>
                <a:ea typeface="ＭＳ Ｐゴシック" pitchFamily="-102" charset="-128"/>
                <a:cs typeface="ＭＳ Ｐゴシック" pitchFamily="-111" charset="-128"/>
              </a:rPr>
              <a:t>unter: </a:t>
            </a:r>
            <a:r>
              <a:rPr lang="de-DE" sz="1200" u="sng" kern="1200" dirty="0" smtClean="0">
                <a:solidFill>
                  <a:schemeClr val="tx1"/>
                </a:solidFill>
                <a:effectLst/>
                <a:latin typeface="Times New Roman" pitchFamily="-102" charset="0"/>
                <a:ea typeface="ＭＳ Ｐゴシック" pitchFamily="-102" charset="-128"/>
                <a:cs typeface="ＭＳ Ｐゴシック" pitchFamily="-111" charset="-128"/>
                <a:hlinkClick r:id="rId3"/>
              </a:rPr>
              <a:t>www.studienstart-hessen.arbeiterkind.de</a:t>
            </a:r>
            <a:endParaRPr lang="de-DE" sz="1200" dirty="0" smtClean="0"/>
          </a:p>
        </p:txBody>
      </p:sp>
      <p:sp>
        <p:nvSpPr>
          <p:cNvPr id="4" name="Foliennummernplatzhalter 3"/>
          <p:cNvSpPr>
            <a:spLocks noGrp="1"/>
          </p:cNvSpPr>
          <p:nvPr>
            <p:ph type="sldNum" sz="quarter" idx="10"/>
          </p:nvPr>
        </p:nvSpPr>
        <p:spPr/>
        <p:txBody>
          <a:bodyPr/>
          <a:lstStyle/>
          <a:p>
            <a:fld id="{E2F83584-910A-4813-88A4-26922A3B2DB8}" type="slidenum">
              <a:rPr lang="de-DE" smtClean="0"/>
              <a:t>6</a:t>
            </a:fld>
            <a:endParaRPr lang="de-DE"/>
          </a:p>
        </p:txBody>
      </p:sp>
    </p:spTree>
    <p:extLst>
      <p:ext uri="{BB962C8B-B14F-4D97-AF65-F5344CB8AC3E}">
        <p14:creationId xmlns:p14="http://schemas.microsoft.com/office/powerpoint/2010/main" val="1190282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9" name="Titel 1"/>
          <p:cNvSpPr>
            <a:spLocks noGrp="1"/>
          </p:cNvSpPr>
          <p:nvPr>
            <p:ph type="ctrTitle"/>
          </p:nvPr>
        </p:nvSpPr>
        <p:spPr>
          <a:xfrm>
            <a:off x="623392" y="1611433"/>
            <a:ext cx="11041227" cy="2897687"/>
          </a:xfrm>
          <a:prstGeom prst="rect">
            <a:avLst/>
          </a:prstGeom>
        </p:spPr>
        <p:txBody>
          <a:bodyPr anchor="t" anchorCtr="0"/>
          <a:lstStyle>
            <a:lvl1pPr algn="l">
              <a:defRPr sz="4400">
                <a:solidFill>
                  <a:srgbClr val="00618F"/>
                </a:solidFill>
              </a:defRPr>
            </a:lvl1pPr>
          </a:lstStyle>
          <a:p>
            <a:r>
              <a:rPr lang="de-DE" dirty="0"/>
              <a:t>Titelmasterformat durch Klicken bearbeiten</a:t>
            </a:r>
          </a:p>
        </p:txBody>
      </p:sp>
      <p:sp>
        <p:nvSpPr>
          <p:cNvPr id="10" name="Untertitel 2"/>
          <p:cNvSpPr>
            <a:spLocks noGrp="1"/>
          </p:cNvSpPr>
          <p:nvPr>
            <p:ph type="subTitle" idx="1"/>
          </p:nvPr>
        </p:nvSpPr>
        <p:spPr>
          <a:xfrm>
            <a:off x="623392" y="4725144"/>
            <a:ext cx="11041227" cy="1728192"/>
          </a:xfrm>
          <a:prstGeom prst="rect">
            <a:avLst/>
          </a:prstGeom>
        </p:spPr>
        <p:txBody>
          <a:bodyPr/>
          <a:lstStyle>
            <a:lvl1pPr marL="0" indent="0" algn="l">
              <a:buNone/>
              <a:defRPr sz="1800">
                <a:solidFill>
                  <a:srgbClr val="00618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Formatvorlage des Untertitelmasters durch Klicken bearbeiten</a:t>
            </a:r>
          </a:p>
          <a:p>
            <a:r>
              <a:rPr lang="de-DE" dirty="0"/>
              <a:t>Kurs</a:t>
            </a:r>
          </a:p>
          <a:p>
            <a:r>
              <a:rPr lang="de-DE" dirty="0"/>
              <a:t>Semester</a:t>
            </a:r>
          </a:p>
        </p:txBody>
      </p:sp>
      <p:sp>
        <p:nvSpPr>
          <p:cNvPr id="5" name="Rectangle 1"/>
          <p:cNvSpPr>
            <a:spLocks noGrp="1"/>
          </p:cNvSpPr>
          <p:nvPr>
            <p:ph type="sldNum" sz="quarter" idx="13"/>
          </p:nvPr>
        </p:nvSpPr>
        <p:spPr>
          <a:xfrm>
            <a:off x="11762318" y="6669088"/>
            <a:ext cx="169333" cy="127000"/>
          </a:xfrm>
        </p:spPr>
        <p:txBody>
          <a:bodyPr/>
          <a:lstStyle>
            <a:lvl1pPr>
              <a:defRPr/>
            </a:lvl1pPr>
          </a:lstStyle>
          <a:p>
            <a:pPr>
              <a:defRPr/>
            </a:pPr>
            <a:fld id="{97FF09EB-71B7-4AAE-B524-94BCF7CFFB5A}" type="slidenum">
              <a:rPr lang="de-DE" altLang="de-DE"/>
              <a:pPr>
                <a:defRPr/>
              </a:pPr>
              <a:t>‹Nr.›</a:t>
            </a:fld>
            <a:endParaRPr lang="de-DE" altLang="de-DE"/>
          </a:p>
        </p:txBody>
      </p:sp>
      <p:sp>
        <p:nvSpPr>
          <p:cNvPr id="6" name="Fußzeilenplatzhalter 2"/>
          <p:cNvSpPr>
            <a:spLocks noGrp="1"/>
          </p:cNvSpPr>
          <p:nvPr>
            <p:ph type="ftr" sz="quarter" idx="14"/>
          </p:nvPr>
        </p:nvSpPr>
        <p:spPr/>
        <p:txBody>
          <a:bodyPr/>
          <a:lstStyle>
            <a:lvl1pPr algn="l">
              <a:defRPr sz="1000">
                <a:solidFill>
                  <a:schemeClr val="tx2"/>
                </a:solidFill>
                <a:latin typeface="Arial Narrow" panose="020B0606020202030204" pitchFamily="34" charset="0"/>
              </a:defRPr>
            </a:lvl1pPr>
          </a:lstStyle>
          <a:p>
            <a:pPr>
              <a:defRPr/>
            </a:pPr>
            <a:endParaRPr lang="de-DE" dirty="0">
              <a:solidFill>
                <a:srgbClr val="4D4B46"/>
              </a:solidFill>
            </a:endParaRPr>
          </a:p>
        </p:txBody>
      </p:sp>
    </p:spTree>
    <p:extLst>
      <p:ext uri="{BB962C8B-B14F-4D97-AF65-F5344CB8AC3E}">
        <p14:creationId xmlns:p14="http://schemas.microsoft.com/office/powerpoint/2010/main" val="1667540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849923" y="116632"/>
            <a:ext cx="8798472" cy="792088"/>
          </a:xfrm>
          <a:prstGeom prst="rect">
            <a:avLst/>
          </a:prstGeom>
        </p:spPr>
        <p:txBody>
          <a:bodyPr anchor="b"/>
          <a:lstStyle>
            <a:lvl1pPr>
              <a:defRPr sz="2400" b="1">
                <a:solidFill>
                  <a:srgbClr val="C96215"/>
                </a:solidFill>
              </a:defRPr>
            </a:lvl1pPr>
          </a:lstStyle>
          <a:p>
            <a:r>
              <a:rPr lang="de-DE" dirty="0"/>
              <a:t>Titelmasterformat durch Klicken bearbeiten</a:t>
            </a:r>
          </a:p>
        </p:txBody>
      </p:sp>
      <p:sp>
        <p:nvSpPr>
          <p:cNvPr id="3" name="Inhaltsplatzhalter 2"/>
          <p:cNvSpPr>
            <a:spLocks noGrp="1"/>
          </p:cNvSpPr>
          <p:nvPr>
            <p:ph idx="1"/>
          </p:nvPr>
        </p:nvSpPr>
        <p:spPr>
          <a:xfrm>
            <a:off x="838200" y="1484785"/>
            <a:ext cx="10826419" cy="4692179"/>
          </a:xfrm>
          <a:prstGeom prst="rect">
            <a:avLst/>
          </a:prstGeom>
        </p:spPr>
        <p:txBody>
          <a:bodyPr/>
          <a:lstStyle>
            <a:lvl1pPr>
              <a:defRPr sz="1800">
                <a:solidFill>
                  <a:srgbClr val="00618F"/>
                </a:solidFill>
                <a:latin typeface="Arial Narrow" panose="020B0606020202030204" pitchFamily="34" charset="0"/>
              </a:defRPr>
            </a:lvl1pPr>
            <a:lvl2pPr marL="417513" indent="-236538">
              <a:buClrTx/>
              <a:buSzPct val="100000"/>
              <a:buFont typeface="Arial" panose="020B0604020202020204" pitchFamily="34" charset="0"/>
              <a:buChar char="•"/>
              <a:defRPr sz="1800">
                <a:solidFill>
                  <a:srgbClr val="00618F"/>
                </a:solidFill>
                <a:latin typeface="Arial Narrow" panose="020B0606020202030204" pitchFamily="34" charset="0"/>
              </a:defRPr>
            </a:lvl2pPr>
            <a:lvl3pPr>
              <a:defRPr sz="1800">
                <a:solidFill>
                  <a:srgbClr val="00618F"/>
                </a:solidFill>
                <a:latin typeface="Arial Narrow" panose="020B0606020202030204" pitchFamily="34" charset="0"/>
              </a:defRPr>
            </a:lvl3pPr>
            <a:lvl4pPr>
              <a:defRPr sz="1800">
                <a:solidFill>
                  <a:srgbClr val="00618F"/>
                </a:solidFill>
                <a:latin typeface="Arial Narrow" panose="020B0606020202030204" pitchFamily="34" charset="0"/>
              </a:defRPr>
            </a:lvl4pPr>
            <a:lvl5pPr>
              <a:defRPr sz="1800">
                <a:solidFill>
                  <a:srgbClr val="00618F"/>
                </a:solidFill>
                <a:latin typeface="Arial Narrow" panose="020B060602020203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Fußzeilenplatzhalter 2"/>
          <p:cNvSpPr>
            <a:spLocks noGrp="1"/>
          </p:cNvSpPr>
          <p:nvPr>
            <p:ph type="ftr" sz="quarter" idx="10"/>
          </p:nvPr>
        </p:nvSpPr>
        <p:spPr>
          <a:xfrm>
            <a:off x="1488018" y="6615114"/>
            <a:ext cx="9408583" cy="198437"/>
          </a:xfrm>
        </p:spPr>
        <p:txBody>
          <a:bodyPr/>
          <a:lstStyle>
            <a:lvl1pPr algn="l">
              <a:defRPr sz="1000">
                <a:solidFill>
                  <a:schemeClr val="tx2"/>
                </a:solidFill>
                <a:latin typeface="Arial Narrow" panose="020B0606020202030204" pitchFamily="34" charset="0"/>
              </a:defRPr>
            </a:lvl1pPr>
          </a:lstStyle>
          <a:p>
            <a:pPr>
              <a:defRPr/>
            </a:pPr>
            <a:endParaRPr lang="de-DE">
              <a:solidFill>
                <a:srgbClr val="4D4B46"/>
              </a:solidFill>
            </a:endParaRPr>
          </a:p>
        </p:txBody>
      </p:sp>
      <p:sp>
        <p:nvSpPr>
          <p:cNvPr id="5" name="Rectangle 1"/>
          <p:cNvSpPr>
            <a:spLocks noGrp="1"/>
          </p:cNvSpPr>
          <p:nvPr>
            <p:ph type="sldNum" sz="quarter" idx="13"/>
          </p:nvPr>
        </p:nvSpPr>
        <p:spPr>
          <a:xfrm>
            <a:off x="11762318" y="6669088"/>
            <a:ext cx="169333" cy="127000"/>
          </a:xfrm>
        </p:spPr>
        <p:txBody>
          <a:bodyPr/>
          <a:lstStyle>
            <a:lvl1pPr>
              <a:defRPr/>
            </a:lvl1pPr>
          </a:lstStyle>
          <a:p>
            <a:pPr>
              <a:defRPr/>
            </a:pPr>
            <a:fld id="{97FF09EB-71B7-4AAE-B524-94BCF7CFFB5A}" type="slidenum">
              <a:rPr lang="de-DE" altLang="de-DE"/>
              <a:pPr>
                <a:defRPr/>
              </a:pPr>
              <a:t>‹Nr.›</a:t>
            </a:fld>
            <a:endParaRPr lang="de-DE" altLang="de-DE"/>
          </a:p>
        </p:txBody>
      </p:sp>
    </p:spTree>
    <p:extLst>
      <p:ext uri="{BB962C8B-B14F-4D97-AF65-F5344CB8AC3E}">
        <p14:creationId xmlns:p14="http://schemas.microsoft.com/office/powerpoint/2010/main" val="1198128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7" name="Titel 1"/>
          <p:cNvSpPr>
            <a:spLocks noGrp="1"/>
          </p:cNvSpPr>
          <p:nvPr>
            <p:ph type="title"/>
          </p:nvPr>
        </p:nvSpPr>
        <p:spPr>
          <a:xfrm>
            <a:off x="849923" y="116632"/>
            <a:ext cx="8798472" cy="792088"/>
          </a:xfrm>
          <a:prstGeom prst="rect">
            <a:avLst/>
          </a:prstGeom>
        </p:spPr>
        <p:txBody>
          <a:bodyPr anchor="b"/>
          <a:lstStyle>
            <a:lvl1pPr algn="l" rtl="0" eaLnBrk="0" fontAlgn="base" hangingPunct="0">
              <a:spcBef>
                <a:spcPct val="0"/>
              </a:spcBef>
              <a:spcAft>
                <a:spcPct val="0"/>
              </a:spcAft>
              <a:defRPr lang="de-DE" sz="2400" b="1" kern="1200" dirty="0">
                <a:solidFill>
                  <a:srgbClr val="C96215"/>
                </a:solidFill>
                <a:latin typeface="+mj-lt"/>
                <a:ea typeface="+mj-ea"/>
                <a:cs typeface="+mj-cs"/>
                <a:sym typeface="Arial Narrow" panose="020B0606020202030204" pitchFamily="34" charset="0"/>
              </a:defRPr>
            </a:lvl1pPr>
          </a:lstStyle>
          <a:p>
            <a:r>
              <a:rPr lang="de-DE" dirty="0"/>
              <a:t>Titelmasterformat durch Klicken bearbeiten</a:t>
            </a:r>
          </a:p>
        </p:txBody>
      </p:sp>
      <p:sp>
        <p:nvSpPr>
          <p:cNvPr id="8" name="Inhaltsplatzhalter 2"/>
          <p:cNvSpPr>
            <a:spLocks noGrp="1"/>
          </p:cNvSpPr>
          <p:nvPr>
            <p:ph idx="1"/>
          </p:nvPr>
        </p:nvSpPr>
        <p:spPr>
          <a:xfrm>
            <a:off x="6288021" y="1484785"/>
            <a:ext cx="4969768" cy="4692179"/>
          </a:xfrm>
          <a:prstGeom prst="rect">
            <a:avLst/>
          </a:prstGeom>
        </p:spPr>
        <p:txBody>
          <a:bodyPr/>
          <a:lstStyle>
            <a:lvl1pPr>
              <a:defRPr sz="1800">
                <a:solidFill>
                  <a:srgbClr val="00618F"/>
                </a:solidFill>
                <a:latin typeface="Arial Narrow" panose="020B0606020202030204" pitchFamily="34" charset="0"/>
              </a:defRPr>
            </a:lvl1pPr>
            <a:lvl2pPr marL="417513" indent="-236538">
              <a:buClr>
                <a:schemeClr val="accent1"/>
              </a:buClr>
              <a:buSzPct val="70000"/>
              <a:buFont typeface="Arial Narrow" panose="020B0606020202030204" pitchFamily="34" charset="0"/>
              <a:buChar char="►"/>
              <a:defRPr lang="de-DE" sz="1800" kern="1200" dirty="0" smtClean="0">
                <a:solidFill>
                  <a:srgbClr val="00618F"/>
                </a:solidFill>
                <a:latin typeface="Arial Narrow" panose="020B0606020202030204" pitchFamily="34" charset="0"/>
                <a:ea typeface="+mn-ea"/>
                <a:cs typeface="+mn-cs"/>
                <a:sym typeface="Arial" panose="020B0604020202020204" pitchFamily="34" charset="0"/>
              </a:defRPr>
            </a:lvl2pPr>
            <a:lvl3pPr>
              <a:defRPr sz="1800">
                <a:solidFill>
                  <a:srgbClr val="00618F"/>
                </a:solidFill>
                <a:latin typeface="Arial Narrow" panose="020B0606020202030204" pitchFamily="34" charset="0"/>
              </a:defRPr>
            </a:lvl3pPr>
            <a:lvl4pPr>
              <a:defRPr sz="1800">
                <a:solidFill>
                  <a:srgbClr val="00618F"/>
                </a:solidFill>
                <a:latin typeface="Arial Narrow" panose="020B0606020202030204" pitchFamily="34" charset="0"/>
              </a:defRPr>
            </a:lvl4pPr>
            <a:lvl5pPr>
              <a:defRPr sz="1800">
                <a:solidFill>
                  <a:srgbClr val="00618F"/>
                </a:solidFill>
                <a:latin typeface="Arial Narrow" panose="020B060602020203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Inhaltsplatzhalter 2"/>
          <p:cNvSpPr>
            <a:spLocks noGrp="1"/>
          </p:cNvSpPr>
          <p:nvPr>
            <p:ph idx="11"/>
          </p:nvPr>
        </p:nvSpPr>
        <p:spPr>
          <a:xfrm>
            <a:off x="838200" y="1484785"/>
            <a:ext cx="4969768" cy="4692179"/>
          </a:xfrm>
          <a:prstGeom prst="rect">
            <a:avLst/>
          </a:prstGeom>
        </p:spPr>
        <p:txBody>
          <a:bodyPr/>
          <a:lstStyle>
            <a:lvl1pPr>
              <a:defRPr sz="1800">
                <a:solidFill>
                  <a:srgbClr val="00618F"/>
                </a:solidFill>
                <a:latin typeface="Arial Narrow" panose="020B0606020202030204" pitchFamily="34" charset="0"/>
              </a:defRPr>
            </a:lvl1pPr>
            <a:lvl2pPr marL="417513" indent="-236538">
              <a:buClrTx/>
              <a:buSzPct val="100000"/>
              <a:buFont typeface="Arial" panose="020B0604020202020204" pitchFamily="34" charset="0"/>
              <a:buChar char="•"/>
              <a:defRPr lang="de-DE" sz="1800" kern="1200" dirty="0" smtClean="0">
                <a:solidFill>
                  <a:srgbClr val="00618F"/>
                </a:solidFill>
                <a:latin typeface="Arial Narrow" panose="020B0606020202030204" pitchFamily="34" charset="0"/>
                <a:ea typeface="+mn-ea"/>
                <a:cs typeface="+mn-cs"/>
                <a:sym typeface="Arial" panose="020B0604020202020204" pitchFamily="34" charset="0"/>
              </a:defRPr>
            </a:lvl2pPr>
            <a:lvl3pPr>
              <a:defRPr sz="1800">
                <a:solidFill>
                  <a:srgbClr val="00618F"/>
                </a:solidFill>
                <a:latin typeface="Arial Narrow" panose="020B0606020202030204" pitchFamily="34" charset="0"/>
              </a:defRPr>
            </a:lvl3pPr>
            <a:lvl4pPr>
              <a:defRPr sz="1800">
                <a:solidFill>
                  <a:srgbClr val="00618F"/>
                </a:solidFill>
                <a:latin typeface="Arial Narrow" panose="020B0606020202030204" pitchFamily="34" charset="0"/>
              </a:defRPr>
            </a:lvl4pPr>
            <a:lvl5pPr>
              <a:defRPr sz="1800">
                <a:solidFill>
                  <a:srgbClr val="00618F"/>
                </a:solidFill>
                <a:latin typeface="Arial Narrow" panose="020B060602020203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Fußzeilenplatzhalter 2"/>
          <p:cNvSpPr>
            <a:spLocks noGrp="1"/>
          </p:cNvSpPr>
          <p:nvPr>
            <p:ph type="ftr" sz="quarter" idx="12"/>
          </p:nvPr>
        </p:nvSpPr>
        <p:spPr>
          <a:xfrm>
            <a:off x="1488018" y="6615114"/>
            <a:ext cx="9408583" cy="198437"/>
          </a:xfrm>
        </p:spPr>
        <p:txBody>
          <a:bodyPr/>
          <a:lstStyle>
            <a:lvl1pPr algn="l">
              <a:defRPr sz="1000">
                <a:solidFill>
                  <a:schemeClr val="tx2"/>
                </a:solidFill>
                <a:latin typeface="Arial Narrow" panose="020B0606020202030204" pitchFamily="34" charset="0"/>
              </a:defRPr>
            </a:lvl1pPr>
          </a:lstStyle>
          <a:p>
            <a:pPr>
              <a:defRPr/>
            </a:pPr>
            <a:endParaRPr lang="de-DE">
              <a:solidFill>
                <a:srgbClr val="4D4B46"/>
              </a:solidFill>
            </a:endParaRPr>
          </a:p>
        </p:txBody>
      </p:sp>
      <p:sp>
        <p:nvSpPr>
          <p:cNvPr id="6" name="Rectangle 1"/>
          <p:cNvSpPr>
            <a:spLocks noGrp="1"/>
          </p:cNvSpPr>
          <p:nvPr>
            <p:ph type="sldNum" sz="quarter" idx="13"/>
          </p:nvPr>
        </p:nvSpPr>
        <p:spPr>
          <a:xfrm>
            <a:off x="11762318" y="6669088"/>
            <a:ext cx="169333" cy="127000"/>
          </a:xfrm>
        </p:spPr>
        <p:txBody>
          <a:bodyPr/>
          <a:lstStyle>
            <a:lvl1pPr>
              <a:defRPr/>
            </a:lvl1pPr>
          </a:lstStyle>
          <a:p>
            <a:pPr>
              <a:defRPr/>
            </a:pPr>
            <a:fld id="{97FF09EB-71B7-4AAE-B524-94BCF7CFFB5A}" type="slidenum">
              <a:rPr lang="de-DE" altLang="de-DE"/>
              <a:pPr>
                <a:defRPr/>
              </a:pPr>
              <a:t>‹Nr.›</a:t>
            </a:fld>
            <a:endParaRPr lang="de-DE" altLang="de-DE"/>
          </a:p>
        </p:txBody>
      </p:sp>
    </p:spTree>
    <p:extLst>
      <p:ext uri="{BB962C8B-B14F-4D97-AF65-F5344CB8AC3E}">
        <p14:creationId xmlns:p14="http://schemas.microsoft.com/office/powerpoint/2010/main" val="173779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halt und Bild">
    <p:spTree>
      <p:nvGrpSpPr>
        <p:cNvPr id="1" name=""/>
        <p:cNvGrpSpPr/>
        <p:nvPr/>
      </p:nvGrpSpPr>
      <p:grpSpPr>
        <a:xfrm>
          <a:off x="0" y="0"/>
          <a:ext cx="0" cy="0"/>
          <a:chOff x="0" y="0"/>
          <a:chExt cx="0" cy="0"/>
        </a:xfrm>
      </p:grpSpPr>
      <p:sp>
        <p:nvSpPr>
          <p:cNvPr id="2" name="Titel 1"/>
          <p:cNvSpPr>
            <a:spLocks noGrp="1"/>
          </p:cNvSpPr>
          <p:nvPr>
            <p:ph type="title"/>
          </p:nvPr>
        </p:nvSpPr>
        <p:spPr>
          <a:xfrm>
            <a:off x="838200" y="44625"/>
            <a:ext cx="8810195" cy="864096"/>
          </a:xfrm>
          <a:prstGeom prst="rect">
            <a:avLst/>
          </a:prstGeom>
        </p:spPr>
        <p:txBody>
          <a:bodyPr anchor="b"/>
          <a:lstStyle>
            <a:lvl1pPr algn="l" rtl="0" eaLnBrk="0" fontAlgn="base" hangingPunct="0">
              <a:spcBef>
                <a:spcPct val="0"/>
              </a:spcBef>
              <a:spcAft>
                <a:spcPct val="0"/>
              </a:spcAft>
              <a:defRPr lang="de-DE" sz="2400" b="1" kern="1200" dirty="0">
                <a:solidFill>
                  <a:srgbClr val="C96215"/>
                </a:solidFill>
                <a:latin typeface="+mj-lt"/>
                <a:ea typeface="+mj-ea"/>
                <a:cs typeface="+mj-cs"/>
                <a:sym typeface="Arial Narrow" panose="020B0606020202030204" pitchFamily="34" charset="0"/>
              </a:defRPr>
            </a:lvl1pPr>
          </a:lstStyle>
          <a:p>
            <a:r>
              <a:rPr lang="de-DE" dirty="0"/>
              <a:t>Titelmasterformat durch Klicken bearbeiten</a:t>
            </a:r>
          </a:p>
        </p:txBody>
      </p:sp>
      <p:sp>
        <p:nvSpPr>
          <p:cNvPr id="6" name="Inhaltsplatzhalter 2"/>
          <p:cNvSpPr>
            <a:spLocks noGrp="1"/>
          </p:cNvSpPr>
          <p:nvPr>
            <p:ph idx="1"/>
          </p:nvPr>
        </p:nvSpPr>
        <p:spPr>
          <a:xfrm>
            <a:off x="838200" y="1484785"/>
            <a:ext cx="4969768" cy="4692179"/>
          </a:xfrm>
          <a:prstGeom prst="rect">
            <a:avLst/>
          </a:prstGeom>
        </p:spPr>
        <p:txBody>
          <a:bodyPr/>
          <a:lstStyle>
            <a:lvl1pPr>
              <a:defRPr sz="1800">
                <a:solidFill>
                  <a:srgbClr val="00618F"/>
                </a:solidFill>
                <a:latin typeface="Arial Narrow" panose="020B0606020202030204" pitchFamily="34" charset="0"/>
              </a:defRPr>
            </a:lvl1pPr>
            <a:lvl2pPr marL="417513" indent="-236538">
              <a:buClrTx/>
              <a:buSzPct val="100000"/>
              <a:buFont typeface="Arial" panose="020B0604020202020204" pitchFamily="34" charset="0"/>
              <a:buChar char="•"/>
              <a:defRPr sz="1800">
                <a:solidFill>
                  <a:srgbClr val="00618F"/>
                </a:solidFill>
                <a:latin typeface="Arial Narrow" panose="020B0606020202030204" pitchFamily="34" charset="0"/>
              </a:defRPr>
            </a:lvl2pPr>
            <a:lvl3pPr>
              <a:defRPr sz="1800">
                <a:solidFill>
                  <a:srgbClr val="00618F"/>
                </a:solidFill>
                <a:latin typeface="Arial Narrow" panose="020B0606020202030204" pitchFamily="34" charset="0"/>
              </a:defRPr>
            </a:lvl3pPr>
            <a:lvl4pPr>
              <a:defRPr sz="1800">
                <a:solidFill>
                  <a:srgbClr val="00618F"/>
                </a:solidFill>
                <a:latin typeface="Arial Narrow" panose="020B0606020202030204" pitchFamily="34" charset="0"/>
              </a:defRPr>
            </a:lvl4pPr>
            <a:lvl5pPr>
              <a:defRPr sz="1800">
                <a:solidFill>
                  <a:srgbClr val="00618F"/>
                </a:solidFill>
                <a:latin typeface="Arial Narrow" panose="020B060602020203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7" name="Bildplatzhalter 4"/>
          <p:cNvSpPr>
            <a:spLocks noGrp="1"/>
          </p:cNvSpPr>
          <p:nvPr>
            <p:ph type="pic" sz="quarter" idx="12"/>
          </p:nvPr>
        </p:nvSpPr>
        <p:spPr>
          <a:xfrm>
            <a:off x="6288618" y="1484314"/>
            <a:ext cx="5376333" cy="4681537"/>
          </a:xfrm>
          <a:prstGeom prst="rect">
            <a:avLst/>
          </a:prstGeom>
        </p:spPr>
        <p:txBody>
          <a:bodyPr/>
          <a:lstStyle/>
          <a:p>
            <a:pPr lvl="0"/>
            <a:endParaRPr lang="de-DE" noProof="0" dirty="0">
              <a:sym typeface="Arial" panose="020B0604020202020204" pitchFamily="34" charset="0"/>
            </a:endParaRPr>
          </a:p>
        </p:txBody>
      </p:sp>
      <p:sp>
        <p:nvSpPr>
          <p:cNvPr id="5" name="Rectangle 1"/>
          <p:cNvSpPr>
            <a:spLocks noGrp="1"/>
          </p:cNvSpPr>
          <p:nvPr>
            <p:ph type="sldNum" sz="quarter" idx="13"/>
          </p:nvPr>
        </p:nvSpPr>
        <p:spPr>
          <a:xfrm>
            <a:off x="11762318" y="6669088"/>
            <a:ext cx="169333" cy="127000"/>
          </a:xfrm>
        </p:spPr>
        <p:txBody>
          <a:bodyPr/>
          <a:lstStyle>
            <a:lvl1pPr>
              <a:defRPr/>
            </a:lvl1pPr>
          </a:lstStyle>
          <a:p>
            <a:pPr>
              <a:defRPr/>
            </a:pPr>
            <a:fld id="{9F9E5FA3-3BB8-4D11-88D7-3BF90A1DC44A}" type="slidenum">
              <a:rPr lang="de-DE" altLang="de-DE"/>
              <a:pPr>
                <a:defRPr/>
              </a:pPr>
              <a:t>‹Nr.›</a:t>
            </a:fld>
            <a:endParaRPr lang="de-DE" altLang="de-DE"/>
          </a:p>
        </p:txBody>
      </p:sp>
      <p:sp>
        <p:nvSpPr>
          <p:cNvPr id="8" name="Fußzeilenplatzhalter 2"/>
          <p:cNvSpPr>
            <a:spLocks noGrp="1"/>
          </p:cNvSpPr>
          <p:nvPr>
            <p:ph type="ftr" sz="quarter" idx="14"/>
          </p:nvPr>
        </p:nvSpPr>
        <p:spPr/>
        <p:txBody>
          <a:bodyPr/>
          <a:lstStyle>
            <a:lvl1pPr algn="l">
              <a:defRPr sz="1000">
                <a:solidFill>
                  <a:schemeClr val="tx2"/>
                </a:solidFill>
                <a:latin typeface="Arial Narrow" panose="020B0606020202030204" pitchFamily="34" charset="0"/>
              </a:defRPr>
            </a:lvl1pPr>
          </a:lstStyle>
          <a:p>
            <a:pPr>
              <a:defRPr/>
            </a:pPr>
            <a:endParaRPr lang="de-DE">
              <a:solidFill>
                <a:srgbClr val="4D4B46"/>
              </a:solidFill>
            </a:endParaRPr>
          </a:p>
        </p:txBody>
      </p:sp>
    </p:spTree>
    <p:extLst>
      <p:ext uri="{BB962C8B-B14F-4D97-AF65-F5344CB8AC3E}">
        <p14:creationId xmlns:p14="http://schemas.microsoft.com/office/powerpoint/2010/main" val="139556014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6" cstate="print"/>
          <a:srcRect/>
          <a:stretch>
            <a:fillRect/>
          </a:stretch>
        </a:blipFill>
        <a:effectLst/>
      </p:bgPr>
    </p:bg>
    <p:spTree>
      <p:nvGrpSpPr>
        <p:cNvPr id="1" name=""/>
        <p:cNvGrpSpPr/>
        <p:nvPr/>
      </p:nvGrpSpPr>
      <p:grpSpPr>
        <a:xfrm>
          <a:off x="0" y="0"/>
          <a:ext cx="0" cy="0"/>
          <a:chOff x="0" y="0"/>
          <a:chExt cx="0" cy="0"/>
        </a:xfrm>
      </p:grpSpPr>
      <p:sp>
        <p:nvSpPr>
          <p:cNvPr id="3" name="Rectangle 3"/>
          <p:cNvSpPr>
            <a:spLocks noGrp="1"/>
          </p:cNvSpPr>
          <p:nvPr>
            <p:ph type="sldNum" sz="quarter" idx="4"/>
          </p:nvPr>
        </p:nvSpPr>
        <p:spPr bwMode="auto">
          <a:xfrm>
            <a:off x="11690351" y="6669088"/>
            <a:ext cx="243416" cy="171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0" tIns="0" rIns="0" bIns="0" numCol="1" anchor="t" anchorCtr="0" compatLnSpc="1">
            <a:prstTxWarp prst="textNoShape">
              <a:avLst/>
            </a:prstTxWarp>
          </a:bodyPr>
          <a:lstStyle>
            <a:lvl1pPr algn="r" eaLnBrk="1">
              <a:defRPr sz="1000">
                <a:solidFill>
                  <a:srgbClr val="00618F"/>
                </a:solidFill>
                <a:latin typeface="+mj-lt"/>
                <a:cs typeface="+mn-cs"/>
                <a:sym typeface="Arial" panose="020B0604020202020204" pitchFamily="34" charset="0"/>
              </a:defRPr>
            </a:lvl1pPr>
          </a:lstStyle>
          <a:p>
            <a:pPr fontAlgn="base" hangingPunct="0">
              <a:spcBef>
                <a:spcPct val="0"/>
              </a:spcBef>
              <a:spcAft>
                <a:spcPct val="0"/>
              </a:spcAft>
              <a:defRPr/>
            </a:pPr>
            <a:fld id="{AED446F9-3ED1-42D1-8A84-6E8EB5C50854}" type="slidenum">
              <a:rPr lang="de-DE" altLang="de-DE" smtClean="0"/>
              <a:pPr fontAlgn="base" hangingPunct="0">
                <a:spcBef>
                  <a:spcPct val="0"/>
                </a:spcBef>
                <a:spcAft>
                  <a:spcPct val="0"/>
                </a:spcAft>
                <a:defRPr/>
              </a:pPr>
              <a:t>‹Nr.›</a:t>
            </a:fld>
            <a:endParaRPr lang="de-DE" altLang="de-DE" dirty="0"/>
          </a:p>
        </p:txBody>
      </p:sp>
      <p:sp>
        <p:nvSpPr>
          <p:cNvPr id="6" name="Fußzeilenplatzhalter 2"/>
          <p:cNvSpPr>
            <a:spLocks noGrp="1"/>
          </p:cNvSpPr>
          <p:nvPr>
            <p:ph type="ftr" sz="quarter" idx="3"/>
          </p:nvPr>
        </p:nvSpPr>
        <p:spPr>
          <a:xfrm>
            <a:off x="1488018" y="6615113"/>
            <a:ext cx="9408583" cy="207962"/>
          </a:xfrm>
          <a:prstGeom prst="rect">
            <a:avLst/>
          </a:prstGeom>
        </p:spPr>
        <p:txBody>
          <a:bodyPr/>
          <a:lstStyle>
            <a:lvl1pPr algn="l">
              <a:defRPr sz="1000">
                <a:solidFill>
                  <a:schemeClr val="tx2"/>
                </a:solidFill>
                <a:latin typeface="Arial Narrow" panose="020B0606020202030204" pitchFamily="34" charset="0"/>
              </a:defRPr>
            </a:lvl1pPr>
          </a:lstStyle>
          <a:p>
            <a:pPr eaLnBrk="0" fontAlgn="base" hangingPunct="0">
              <a:spcBef>
                <a:spcPct val="0"/>
              </a:spcBef>
              <a:spcAft>
                <a:spcPct val="0"/>
              </a:spcAft>
              <a:defRPr/>
            </a:pPr>
            <a:endParaRPr lang="de-DE">
              <a:solidFill>
                <a:srgbClr val="4D4B46"/>
              </a:solidFill>
              <a:sym typeface="Georgia" panose="02040502050405020303" pitchFamily="18" charset="0"/>
            </a:endParaRPr>
          </a:p>
        </p:txBody>
      </p:sp>
      <p:pic>
        <p:nvPicPr>
          <p:cNvPr id="7" name="Grafik 6" descr="Gleichstellungsbüro Goethe-Universität Frankfurt am Main"/>
          <p:cNvPicPr>
            <a:picLocks noChangeAspect="1"/>
          </p:cNvPicPr>
          <p:nvPr userDrawn="1"/>
        </p:nvPicPr>
        <p:blipFill>
          <a:blip r:embed="rId7" cstate="print"/>
          <a:stretch>
            <a:fillRect/>
          </a:stretch>
        </p:blipFill>
        <p:spPr>
          <a:xfrm>
            <a:off x="10320470" y="5877272"/>
            <a:ext cx="1404629" cy="680324"/>
          </a:xfrm>
          <a:prstGeom prst="rect">
            <a:avLst/>
          </a:prstGeom>
        </p:spPr>
      </p:pic>
    </p:spTree>
    <p:extLst>
      <p:ext uri="{BB962C8B-B14F-4D97-AF65-F5344CB8AC3E}">
        <p14:creationId xmlns:p14="http://schemas.microsoft.com/office/powerpoint/2010/main" val="7882883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dt="0"/>
  <p:txStyles>
    <p:titleStyle>
      <a:lvl1pPr algn="l" rtl="0" eaLnBrk="0" fontAlgn="base" hangingPunct="0">
        <a:spcBef>
          <a:spcPct val="0"/>
        </a:spcBef>
        <a:spcAft>
          <a:spcPct val="0"/>
        </a:spcAft>
        <a:defRPr kern="1200">
          <a:solidFill>
            <a:srgbClr val="004F8F"/>
          </a:solidFill>
          <a:latin typeface="+mj-lt"/>
          <a:ea typeface="+mj-ea"/>
          <a:cs typeface="+mj-cs"/>
          <a:sym typeface="Arial Narrow" panose="020B0606020202030204" pitchFamily="34" charset="0"/>
        </a:defRPr>
      </a:lvl1pPr>
      <a:lvl2pPr algn="l" rtl="0" eaLnBrk="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2pPr>
      <a:lvl3pPr algn="l" rtl="0" eaLnBrk="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3pPr>
      <a:lvl4pPr algn="l" rtl="0" eaLnBrk="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4pPr>
      <a:lvl5pPr algn="l" rtl="0" eaLnBrk="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5pPr>
      <a:lvl6pPr marL="457200" algn="l" rtl="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6pPr>
      <a:lvl7pPr marL="914400" algn="l" rtl="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7pPr>
      <a:lvl8pPr marL="1371600" algn="l" rtl="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8pPr>
      <a:lvl9pPr marL="1828800" algn="l" rtl="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9pPr>
    </p:titleStyle>
    <p:bodyStyle>
      <a:lvl1pPr marL="342900" indent="-342900" algn="l" rtl="0" eaLnBrk="0" fontAlgn="base" hangingPunct="0">
        <a:spcBef>
          <a:spcPts val="300"/>
        </a:spcBef>
        <a:spcAft>
          <a:spcPct val="0"/>
        </a:spcAft>
        <a:defRPr sz="1600" kern="1200">
          <a:solidFill>
            <a:srgbClr val="000000"/>
          </a:solidFill>
          <a:latin typeface="+mn-lt"/>
          <a:ea typeface="+mn-ea"/>
          <a:cs typeface="+mn-cs"/>
          <a:sym typeface="Arial" panose="020B0604020202020204" pitchFamily="34" charset="0"/>
        </a:defRPr>
      </a:lvl1pPr>
      <a:lvl2pPr marL="417513" indent="-236538" algn="l" rtl="0" eaLnBrk="0" fontAlgn="base" hangingPunct="0">
        <a:spcBef>
          <a:spcPts val="300"/>
        </a:spcBef>
        <a:spcAft>
          <a:spcPct val="0"/>
        </a:spcAft>
        <a:buSzPct val="100000"/>
        <a:buChar char="•"/>
        <a:defRPr sz="1600" kern="1200">
          <a:solidFill>
            <a:srgbClr val="000000"/>
          </a:solidFill>
          <a:latin typeface="+mn-lt"/>
          <a:ea typeface="+mn-ea"/>
          <a:cs typeface="+mn-cs"/>
          <a:sym typeface="Arial" panose="020B0604020202020204" pitchFamily="34" charset="0"/>
        </a:defRPr>
      </a:lvl2pPr>
      <a:lvl3pPr marL="687388" indent="-241300" algn="l" rtl="0" eaLnBrk="0" fontAlgn="base" hangingPunct="0">
        <a:spcBef>
          <a:spcPts val="300"/>
        </a:spcBef>
        <a:spcAft>
          <a:spcPct val="0"/>
        </a:spcAft>
        <a:buSzPct val="100000"/>
        <a:buChar char="–"/>
        <a:defRPr sz="1600" kern="1200">
          <a:solidFill>
            <a:srgbClr val="000000"/>
          </a:solidFill>
          <a:latin typeface="+mn-lt"/>
          <a:ea typeface="+mn-ea"/>
          <a:cs typeface="+mn-cs"/>
          <a:sym typeface="Arial" panose="020B0604020202020204" pitchFamily="34" charset="0"/>
        </a:defRPr>
      </a:lvl3pPr>
      <a:lvl4pPr marL="955675" indent="-241300" algn="l" rtl="0" eaLnBrk="0" fontAlgn="base" hangingPunct="0">
        <a:spcBef>
          <a:spcPts val="300"/>
        </a:spcBef>
        <a:spcAft>
          <a:spcPct val="0"/>
        </a:spcAft>
        <a:buSzPct val="100000"/>
        <a:buChar char="–"/>
        <a:defRPr sz="1600" kern="1200">
          <a:solidFill>
            <a:srgbClr val="000000"/>
          </a:solidFill>
          <a:latin typeface="+mn-lt"/>
          <a:ea typeface="+mn-ea"/>
          <a:cs typeface="+mn-cs"/>
          <a:sym typeface="Arial" panose="020B0604020202020204" pitchFamily="34" charset="0"/>
        </a:defRPr>
      </a:lvl4pPr>
      <a:lvl5pPr marL="1227138" indent="-238125" algn="l" rtl="0" eaLnBrk="0" fontAlgn="base" hangingPunct="0">
        <a:spcBef>
          <a:spcPts val="300"/>
        </a:spcBef>
        <a:spcAft>
          <a:spcPct val="0"/>
        </a:spcAft>
        <a:buSzPct val="100000"/>
        <a:buChar char="–"/>
        <a:defRPr sz="1600" kern="1200">
          <a:solidFill>
            <a:srgbClr val="000000"/>
          </a:solidFill>
          <a:latin typeface="+mn-lt"/>
          <a:ea typeface="+mn-ea"/>
          <a:cs typeface="+mn-cs"/>
          <a:sym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uni-frankfurt.de/39392181/Famili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s://www.studentenwerkfrankfurt.de/beratung-service/psychosozialberatung/" TargetMode="External"/><Relationship Id="rId4" Type="http://schemas.openxmlformats.org/officeDocument/2006/relationships/hyperlink" Target="https://www.uni-frankfurt.de/94688446"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mailto:antidiskriminierungsstelle@uni-frankfurt.de"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schreibzentrum.uni-frankfurt.de/" TargetMode="External"/><Relationship Id="rId4" Type="http://schemas.openxmlformats.org/officeDocument/2006/relationships/hyperlink" Target="https://www.uni-frankfurt.de/88047870/Antidiskriminierung"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uni-frankfurt.de/83577918/Wege_zu_einem_Studium_ohne_Barrieren___Willkommen" TargetMode="External"/><Relationship Id="rId7"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3.emf"/><Relationship Id="rId5" Type="http://schemas.openxmlformats.org/officeDocument/2006/relationships/hyperlink" Target="https://didi.studiumdigitale.uni-frankfurt.de/SoB/" TargetMode="External"/><Relationship Id="rId4" Type="http://schemas.openxmlformats.org/officeDocument/2006/relationships/hyperlink" Target="https://www.uni-frankfurt.de/83807777/Studium_und_Assistenz"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pPr algn="ctr"/>
            <a:r>
              <a:rPr lang="de-DE" sz="4000" b="1" dirty="0" smtClean="0"/>
              <a:t>Chancengerechtigkeit </a:t>
            </a:r>
            <a:r>
              <a:rPr lang="de-DE" sz="4000" b="1" dirty="0"/>
              <a:t>und </a:t>
            </a:r>
            <a:r>
              <a:rPr lang="de-DE" sz="4000" b="1" dirty="0" smtClean="0"/>
              <a:t>Unterstützungsangebote </a:t>
            </a:r>
            <a:br>
              <a:rPr lang="de-DE" sz="4000" b="1" dirty="0" smtClean="0"/>
            </a:br>
            <a:r>
              <a:rPr lang="de-DE" sz="4000" b="1" dirty="0" smtClean="0"/>
              <a:t>an </a:t>
            </a:r>
            <a:r>
              <a:rPr lang="de-DE" sz="4000" b="1" dirty="0"/>
              <a:t>der </a:t>
            </a:r>
            <a:r>
              <a:rPr lang="de-DE" sz="4000" b="1" dirty="0" smtClean="0"/>
              <a:t>Goethe-Universität</a:t>
            </a:r>
            <a:r>
              <a:rPr lang="de-DE" b="1" dirty="0" smtClean="0"/>
              <a:t/>
            </a:r>
            <a:br>
              <a:rPr lang="de-DE" b="1" dirty="0" smtClean="0"/>
            </a:br>
            <a:r>
              <a:rPr lang="de-DE" b="1" dirty="0" smtClean="0"/>
              <a:t/>
            </a:r>
            <a:br>
              <a:rPr lang="de-DE" b="1" dirty="0" smtClean="0"/>
            </a:br>
            <a:r>
              <a:rPr lang="de-DE" sz="3200" b="1" dirty="0">
                <a:solidFill>
                  <a:srgbClr val="C96215"/>
                </a:solidFill>
              </a:rPr>
              <a:t>Sommersemester 2022 </a:t>
            </a:r>
          </a:p>
        </p:txBody>
      </p:sp>
      <p:sp>
        <p:nvSpPr>
          <p:cNvPr id="18435" name="Inhaltsplatzhalter 2"/>
          <p:cNvSpPr>
            <a:spLocks noGrp="1"/>
          </p:cNvSpPr>
          <p:nvPr>
            <p:ph type="subTitle" idx="1"/>
          </p:nvPr>
        </p:nvSpPr>
        <p:spPr/>
        <p:txBody>
          <a:bodyPr/>
          <a:lstStyle/>
          <a:p>
            <a:pPr marL="457200" indent="-457200" defTabSz="449263">
              <a:tabLst>
                <a:tab pos="0" algn="l"/>
              </a:tabLst>
              <a:defRPr/>
            </a:pPr>
            <a:endParaRPr lang="de-DE" altLang="de-DE" sz="2000" dirty="0">
              <a:ea typeface=" (Headings)"/>
            </a:endParaRPr>
          </a:p>
        </p:txBody>
      </p:sp>
    </p:spTree>
    <p:extLst>
      <p:ext uri="{BB962C8B-B14F-4D97-AF65-F5344CB8AC3E}">
        <p14:creationId xmlns:p14="http://schemas.microsoft.com/office/powerpoint/2010/main" val="42624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64000" y="108000"/>
            <a:ext cx="8798472" cy="792088"/>
          </a:xfrm>
        </p:spPr>
        <p:txBody>
          <a:bodyPr anchor="b"/>
          <a:lstStyle/>
          <a:p>
            <a:r>
              <a:rPr lang="de-DE" dirty="0"/>
              <a:t>Leitbild der Goethe-Universität</a:t>
            </a:r>
          </a:p>
        </p:txBody>
      </p:sp>
      <p:sp>
        <p:nvSpPr>
          <p:cNvPr id="3" name="Inhaltsplatzhalter 2"/>
          <p:cNvSpPr>
            <a:spLocks noGrp="1"/>
          </p:cNvSpPr>
          <p:nvPr>
            <p:ph idx="1"/>
          </p:nvPr>
        </p:nvSpPr>
        <p:spPr>
          <a:xfrm>
            <a:off x="849923" y="908720"/>
            <a:ext cx="9422541" cy="5046573"/>
          </a:xfrm>
        </p:spPr>
        <p:txBody>
          <a:bodyPr/>
          <a:lstStyle/>
          <a:p>
            <a:endParaRPr lang="de-DE" sz="2200" b="1" dirty="0"/>
          </a:p>
          <a:p>
            <a:r>
              <a:rPr lang="de-DE" sz="2200" b="1" dirty="0"/>
              <a:t>	</a:t>
            </a:r>
            <a:r>
              <a:rPr lang="de-DE" sz="2200" dirty="0"/>
              <a:t>„Die Goethe-Universität ist eine weltoffene Werkstatt der Zukunft mitten in Europa. </a:t>
            </a:r>
            <a:br>
              <a:rPr lang="de-DE" sz="2200" dirty="0"/>
            </a:br>
            <a:r>
              <a:rPr lang="de-DE" sz="2200" dirty="0"/>
              <a:t>1914 von </a:t>
            </a:r>
            <a:r>
              <a:rPr lang="de-DE" sz="2200" dirty="0" err="1"/>
              <a:t>BürgerInnen</a:t>
            </a:r>
            <a:r>
              <a:rPr lang="de-DE" sz="2200" dirty="0"/>
              <a:t> für </a:t>
            </a:r>
            <a:r>
              <a:rPr lang="de-DE" sz="2200" dirty="0" err="1"/>
              <a:t>BürgerInnen</a:t>
            </a:r>
            <a:r>
              <a:rPr lang="de-DE" sz="2200" dirty="0"/>
              <a:t> gegründet, hat sie seit 2008 als autonome Stiftungsuniversität an diese Tradition wieder angeknüpft. Ihrer wechselvollen Geschichte kritisch verpflichtet, ist sie geleitet von den Ideen der Europäischen Aufklärung, der Demokratie und der Rechtsstaatlichkeit und wendet sich gegen Rassismus, Nationalismus und Antisemitismus. (…)“</a:t>
            </a:r>
          </a:p>
          <a:p>
            <a:endParaRPr lang="de-DE" sz="2200" dirty="0"/>
          </a:p>
          <a:p>
            <a:r>
              <a:rPr lang="de-DE" sz="2200" b="1" dirty="0"/>
              <a:t>	Zu unseren Grundsätzen zählen:</a:t>
            </a:r>
          </a:p>
          <a:p>
            <a:r>
              <a:rPr lang="de-DE" sz="2200" dirty="0"/>
              <a:t>	(…) Wir verwirklichen Chancengleichheit.</a:t>
            </a:r>
          </a:p>
          <a:p>
            <a:r>
              <a:rPr lang="de-DE" sz="2200" dirty="0"/>
              <a:t>	Grundlage unseres Denkens und Handelns ist die Wertschätzung von Offenheit und Vielfalt. Daher sucht die Bürgeruniversität den Dialog mit allen gesellschaftlichen Gruppen.“</a:t>
            </a:r>
          </a:p>
          <a:p>
            <a:r>
              <a:rPr lang="de-DE" sz="2400" dirty="0"/>
              <a:t> </a:t>
            </a:r>
            <a:endParaRPr lang="de-DE" sz="2400" dirty="0">
              <a:solidFill>
                <a:srgbClr val="FF0000"/>
              </a:solidFill>
            </a:endParaRPr>
          </a:p>
          <a:p>
            <a:endParaRPr lang="de-DE" sz="2400" dirty="0"/>
          </a:p>
        </p:txBody>
      </p:sp>
      <p:sp>
        <p:nvSpPr>
          <p:cNvPr id="7" name="Textfeld 6"/>
          <p:cNvSpPr txBox="1"/>
          <p:nvPr/>
        </p:nvSpPr>
        <p:spPr>
          <a:xfrm>
            <a:off x="583323" y="6148554"/>
            <a:ext cx="10231821" cy="584775"/>
          </a:xfrm>
          <a:prstGeom prst="rect">
            <a:avLst/>
          </a:prstGeom>
          <a:noFill/>
        </p:spPr>
        <p:txBody>
          <a:bodyPr wrap="square" rtlCol="0">
            <a:spAutoFit/>
          </a:bodyPr>
          <a:lstStyle/>
          <a:p>
            <a:r>
              <a:rPr lang="de-DE" sz="1600" dirty="0"/>
              <a:t>Leitbild der Goethe-Universität (2014); http://tinygu.de/leitbild; </a:t>
            </a:r>
          </a:p>
          <a:p>
            <a:r>
              <a:rPr lang="de-DE" sz="1600" dirty="0"/>
              <a:t>Mission Statement of Goethe University Frankfurt (2014), http://tinygu.de/leitbildeng</a:t>
            </a:r>
          </a:p>
        </p:txBody>
      </p:sp>
    </p:spTree>
    <p:extLst>
      <p:ext uri="{BB962C8B-B14F-4D97-AF65-F5344CB8AC3E}">
        <p14:creationId xmlns:p14="http://schemas.microsoft.com/office/powerpoint/2010/main" val="3686858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Anlauf- und Beratungsstellen an der Goethe-Universität  </a:t>
            </a:r>
          </a:p>
        </p:txBody>
      </p:sp>
      <p:sp>
        <p:nvSpPr>
          <p:cNvPr id="3" name="Inhaltsplatzhalter 2"/>
          <p:cNvSpPr>
            <a:spLocks noGrp="1"/>
          </p:cNvSpPr>
          <p:nvPr>
            <p:ph idx="1"/>
          </p:nvPr>
        </p:nvSpPr>
        <p:spPr/>
        <p:txBody>
          <a:bodyPr/>
          <a:lstStyle/>
          <a:p>
            <a:r>
              <a:rPr lang="de-DE" sz="2200" b="1" dirty="0" smtClean="0"/>
              <a:t>Familien-Service</a:t>
            </a:r>
            <a:endParaRPr lang="de-DE" sz="2200" dirty="0"/>
          </a:p>
          <a:p>
            <a:r>
              <a:rPr lang="de-DE" sz="2200" dirty="0" smtClean="0"/>
              <a:t>Der </a:t>
            </a:r>
            <a:r>
              <a:rPr lang="de-DE" sz="2200" dirty="0"/>
              <a:t>Familien-Service berät alle Mitglieder der Goethe-Universität zu Themen der Vereinbarkeit </a:t>
            </a:r>
            <a:r>
              <a:rPr lang="de-DE" sz="2200" dirty="0" smtClean="0"/>
              <a:t>von</a:t>
            </a:r>
          </a:p>
          <a:p>
            <a:r>
              <a:rPr lang="de-DE" sz="2200" dirty="0" smtClean="0"/>
              <a:t>Studium </a:t>
            </a:r>
            <a:r>
              <a:rPr lang="de-DE" sz="2200" dirty="0"/>
              <a:t>und Beruf mit Familienaufgaben</a:t>
            </a:r>
            <a:r>
              <a:rPr lang="de-DE" sz="2200" dirty="0" smtClean="0"/>
              <a:t>.</a:t>
            </a:r>
          </a:p>
          <a:p>
            <a:r>
              <a:rPr lang="de-DE" sz="2200" dirty="0">
                <a:hlinkClick r:id="rId3"/>
              </a:rPr>
              <a:t>https://</a:t>
            </a:r>
            <a:r>
              <a:rPr lang="de-DE" sz="2200" dirty="0" smtClean="0">
                <a:hlinkClick r:id="rId3"/>
              </a:rPr>
              <a:t>www.uni-frankfurt.de/39392181/Familie</a:t>
            </a:r>
            <a:endParaRPr lang="de-DE" sz="2200" dirty="0" smtClean="0"/>
          </a:p>
          <a:p>
            <a:endParaRPr lang="de-DE" sz="2400" dirty="0"/>
          </a:p>
          <a:p>
            <a:r>
              <a:rPr lang="de-DE" sz="2200" b="1" dirty="0" smtClean="0"/>
              <a:t>Psychologische Unterstützung:</a:t>
            </a:r>
          </a:p>
          <a:p>
            <a:r>
              <a:rPr lang="de-DE" sz="2200" dirty="0"/>
              <a:t>I</a:t>
            </a:r>
            <a:r>
              <a:rPr lang="de-DE" sz="2200" dirty="0" smtClean="0"/>
              <a:t>m Umgang mit psychischer Belastung, Überforderung oder bei psychischen Störungen bieten</a:t>
            </a:r>
          </a:p>
          <a:p>
            <a:r>
              <a:rPr lang="de-DE" sz="2200" dirty="0" smtClean="0"/>
              <a:t>zwei Angebote an der Goethe-Universität vertrauliche und kostenlose Unterstützung:</a:t>
            </a:r>
          </a:p>
          <a:p>
            <a:endParaRPr lang="de-DE" sz="800" dirty="0" smtClean="0"/>
          </a:p>
          <a:p>
            <a:r>
              <a:rPr lang="de-DE" sz="2200" dirty="0" smtClean="0"/>
              <a:t>Psychotherapeutische Beratungsstelle (PBS): </a:t>
            </a:r>
            <a:r>
              <a:rPr lang="de-DE" sz="2200" dirty="0">
                <a:hlinkClick r:id="rId4"/>
              </a:rPr>
              <a:t>https://</a:t>
            </a:r>
            <a:r>
              <a:rPr lang="de-DE" sz="2200" dirty="0" smtClean="0">
                <a:hlinkClick r:id="rId4"/>
              </a:rPr>
              <a:t>www.uni-frankfurt.de/94688446</a:t>
            </a:r>
            <a:endParaRPr lang="de-DE" sz="2200" dirty="0" smtClean="0"/>
          </a:p>
          <a:p>
            <a:r>
              <a:rPr lang="de-DE" sz="2200" dirty="0" smtClean="0"/>
              <a:t>Psychosoziale Beratung des Studentenwerks: </a:t>
            </a:r>
            <a:r>
              <a:rPr lang="de-DE" sz="2200" dirty="0">
                <a:hlinkClick r:id="rId5"/>
              </a:rPr>
              <a:t>https://www.studentenwerkfrankfurt.de/beratung-service/psychosozialberatung</a:t>
            </a:r>
            <a:r>
              <a:rPr lang="de-DE" sz="2200" dirty="0" smtClean="0">
                <a:hlinkClick r:id="rId5"/>
              </a:rPr>
              <a:t>/</a:t>
            </a:r>
            <a:r>
              <a:rPr lang="de-DE" sz="2200" dirty="0" smtClean="0"/>
              <a:t> </a:t>
            </a:r>
            <a:endParaRPr lang="de-DE" sz="2200" dirty="0"/>
          </a:p>
          <a:p>
            <a:endParaRPr lang="de-DE" sz="2200" dirty="0" smtClean="0"/>
          </a:p>
          <a:p>
            <a:endParaRPr lang="de-DE" sz="2200" dirty="0"/>
          </a:p>
          <a:p>
            <a:endParaRPr lang="de-DE" dirty="0"/>
          </a:p>
        </p:txBody>
      </p:sp>
      <p:sp>
        <p:nvSpPr>
          <p:cNvPr id="4" name="Fußzeilenplatzhalter 3"/>
          <p:cNvSpPr>
            <a:spLocks noGrp="1"/>
          </p:cNvSpPr>
          <p:nvPr>
            <p:ph type="ftr" sz="quarter" idx="10"/>
          </p:nvPr>
        </p:nvSpPr>
        <p:spPr/>
        <p:txBody>
          <a:bodyPr/>
          <a:lstStyle/>
          <a:p>
            <a:pPr>
              <a:defRPr/>
            </a:pPr>
            <a:endParaRPr lang="de-DE">
              <a:solidFill>
                <a:srgbClr val="4D4B46"/>
              </a:solidFill>
            </a:endParaRPr>
          </a:p>
        </p:txBody>
      </p:sp>
      <p:sp>
        <p:nvSpPr>
          <p:cNvPr id="5" name="Foliennummernplatzhalter 4"/>
          <p:cNvSpPr>
            <a:spLocks noGrp="1"/>
          </p:cNvSpPr>
          <p:nvPr>
            <p:ph type="sldNum" sz="quarter" idx="13"/>
          </p:nvPr>
        </p:nvSpPr>
        <p:spPr/>
        <p:txBody>
          <a:bodyPr/>
          <a:lstStyle/>
          <a:p>
            <a:pPr>
              <a:defRPr/>
            </a:pPr>
            <a:fld id="{97FF09EB-71B7-4AAE-B524-94BCF7CFFB5A}" type="slidenum">
              <a:rPr lang="de-DE" altLang="de-DE" smtClean="0"/>
              <a:pPr>
                <a:defRPr/>
              </a:pPr>
              <a:t>3</a:t>
            </a:fld>
            <a:endParaRPr lang="de-DE" altLang="de-DE"/>
          </a:p>
        </p:txBody>
      </p:sp>
    </p:spTree>
    <p:extLst>
      <p:ext uri="{BB962C8B-B14F-4D97-AF65-F5344CB8AC3E}">
        <p14:creationId xmlns:p14="http://schemas.microsoft.com/office/powerpoint/2010/main" val="15568547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49923" y="1124464"/>
            <a:ext cx="9422541" cy="5260569"/>
          </a:xfrm>
        </p:spPr>
        <p:txBody>
          <a:bodyPr/>
          <a:lstStyle/>
          <a:p>
            <a:endParaRPr lang="de-DE" sz="2200" b="1" dirty="0" smtClean="0"/>
          </a:p>
          <a:p>
            <a:r>
              <a:rPr lang="de-DE" sz="2200" b="1" dirty="0" smtClean="0"/>
              <a:t>Zentrale </a:t>
            </a:r>
            <a:r>
              <a:rPr lang="de-DE" sz="2200" b="1" dirty="0"/>
              <a:t>Antidiskriminierungsstelle</a:t>
            </a:r>
          </a:p>
          <a:p>
            <a:r>
              <a:rPr lang="de-DE" sz="2200" dirty="0"/>
              <a:t>Sie haben Fragen oder eine Situation erlebt, in der Sie sich diskriminiert gefühlt haben?</a:t>
            </a:r>
          </a:p>
          <a:p>
            <a:r>
              <a:rPr lang="de-DE" sz="2200" dirty="0"/>
              <a:t>Sie haben Diskriminierung beobachtet? </a:t>
            </a:r>
          </a:p>
          <a:p>
            <a:r>
              <a:rPr lang="de-DE" sz="2200" dirty="0"/>
              <a:t>Bitte scheuen Sie sich nicht, Kontakt zu uns aufzunehmen.</a:t>
            </a:r>
            <a:endParaRPr lang="de-DE" sz="2200" b="1" u="sng" dirty="0"/>
          </a:p>
          <a:p>
            <a:r>
              <a:rPr lang="de-DE" sz="2200" dirty="0"/>
              <a:t>Kontakt: </a:t>
            </a:r>
            <a:r>
              <a:rPr lang="de-DE" sz="2200" dirty="0" smtClean="0">
                <a:hlinkClick r:id="rId3"/>
              </a:rPr>
              <a:t>antidiskriminierungsstelle@uni-frankfurt.de</a:t>
            </a:r>
            <a:r>
              <a:rPr lang="de-DE" sz="2200" dirty="0" smtClean="0"/>
              <a:t>       </a:t>
            </a:r>
          </a:p>
          <a:p>
            <a:r>
              <a:rPr lang="de-DE" sz="2200" dirty="0" smtClean="0">
                <a:hlinkClick r:id="rId4"/>
              </a:rPr>
              <a:t>https</a:t>
            </a:r>
            <a:r>
              <a:rPr lang="de-DE" sz="2200" dirty="0">
                <a:hlinkClick r:id="rId4"/>
              </a:rPr>
              <a:t>://</a:t>
            </a:r>
            <a:r>
              <a:rPr lang="de-DE" sz="2200" dirty="0" smtClean="0">
                <a:hlinkClick r:id="rId4"/>
              </a:rPr>
              <a:t>www.uni-frankfurt.de/88047870/Antidiskriminierung</a:t>
            </a:r>
            <a:endParaRPr lang="de-DE" sz="2200" dirty="0" smtClean="0"/>
          </a:p>
          <a:p>
            <a:endParaRPr lang="de-DE" sz="2200" dirty="0"/>
          </a:p>
          <a:p>
            <a:r>
              <a:rPr lang="de-DE" sz="2200" b="1" dirty="0" smtClean="0"/>
              <a:t>Schreibzentrum</a:t>
            </a:r>
          </a:p>
          <a:p>
            <a:pPr marL="0" lvl="0" indent="0" defTabSz="875172" eaLnBrk="1" fontAlgn="auto" hangingPunct="1">
              <a:spcBef>
                <a:spcPts val="0"/>
              </a:spcBef>
              <a:spcAft>
                <a:spcPts val="0"/>
              </a:spcAft>
              <a:defRPr/>
            </a:pPr>
            <a:r>
              <a:rPr lang="de-DE" sz="2200" dirty="0"/>
              <a:t>Das Schreibzentrum bietet </a:t>
            </a:r>
            <a:r>
              <a:rPr lang="de-DE" sz="2200" dirty="0" smtClean="0"/>
              <a:t>durch Schreibberatung</a:t>
            </a:r>
            <a:r>
              <a:rPr lang="de-DE" sz="2200" dirty="0"/>
              <a:t>, Workshops und Informationen </a:t>
            </a:r>
            <a:r>
              <a:rPr lang="de-DE" sz="2200" dirty="0" smtClean="0"/>
              <a:t>Unterstützung </a:t>
            </a:r>
            <a:r>
              <a:rPr lang="de-DE" sz="2200" dirty="0"/>
              <a:t>beim </a:t>
            </a:r>
            <a:r>
              <a:rPr lang="de-DE" sz="2200" dirty="0" smtClean="0"/>
              <a:t>Erlernen </a:t>
            </a:r>
            <a:r>
              <a:rPr lang="de-DE" sz="2200" dirty="0"/>
              <a:t>des wissenschaftlichen Schreibens und </a:t>
            </a:r>
            <a:r>
              <a:rPr lang="de-DE" sz="2200" dirty="0" smtClean="0"/>
              <a:t>Arbeitens.</a:t>
            </a:r>
            <a:endParaRPr lang="de-DE" sz="2200" dirty="0"/>
          </a:p>
          <a:p>
            <a:r>
              <a:rPr lang="de-DE" sz="2200" u="sng" dirty="0">
                <a:hlinkClick r:id="rId5"/>
              </a:rPr>
              <a:t>http://schreibzentrum.uni-frankfurt.de/</a:t>
            </a:r>
            <a:endParaRPr lang="de-DE" sz="2200" dirty="0"/>
          </a:p>
        </p:txBody>
      </p:sp>
      <p:sp>
        <p:nvSpPr>
          <p:cNvPr id="8" name="Titel 1"/>
          <p:cNvSpPr txBox="1">
            <a:spLocks/>
          </p:cNvSpPr>
          <p:nvPr/>
        </p:nvSpPr>
        <p:spPr>
          <a:xfrm>
            <a:off x="864000" y="108000"/>
            <a:ext cx="8798472" cy="792088"/>
          </a:xfrm>
          <a:prstGeom prst="rect">
            <a:avLst/>
          </a:prstGeom>
        </p:spPr>
        <p:txBody>
          <a:bodyPr anchor="b"/>
          <a:lstStyle>
            <a:lvl1pPr algn="l" rtl="0" eaLnBrk="0" fontAlgn="base" hangingPunct="0">
              <a:spcBef>
                <a:spcPct val="0"/>
              </a:spcBef>
              <a:spcAft>
                <a:spcPct val="0"/>
              </a:spcAft>
              <a:defRPr sz="2400" b="1" kern="1200">
                <a:solidFill>
                  <a:srgbClr val="C96215"/>
                </a:solidFill>
                <a:latin typeface="+mj-lt"/>
                <a:ea typeface="+mj-ea"/>
                <a:cs typeface="+mj-cs"/>
                <a:sym typeface="Arial Narrow" panose="020B0606020202030204" pitchFamily="34" charset="0"/>
              </a:defRPr>
            </a:lvl1pPr>
            <a:lvl2pPr algn="l" rtl="0" eaLnBrk="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2pPr>
            <a:lvl3pPr algn="l" rtl="0" eaLnBrk="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3pPr>
            <a:lvl4pPr algn="l" rtl="0" eaLnBrk="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4pPr>
            <a:lvl5pPr algn="l" rtl="0" eaLnBrk="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5pPr>
            <a:lvl6pPr marL="457200" algn="l" rtl="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6pPr>
            <a:lvl7pPr marL="914400" algn="l" rtl="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7pPr>
            <a:lvl8pPr marL="1371600" algn="l" rtl="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8pPr>
            <a:lvl9pPr marL="1828800" algn="l" rtl="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9pPr>
          </a:lstStyle>
          <a:p>
            <a:r>
              <a:rPr lang="de-DE" dirty="0"/>
              <a:t>Anlauf- und Beratungsstellen an der Goethe-Universität  </a:t>
            </a:r>
          </a:p>
        </p:txBody>
      </p:sp>
    </p:spTree>
    <p:extLst>
      <p:ext uri="{BB962C8B-B14F-4D97-AF65-F5344CB8AC3E}">
        <p14:creationId xmlns:p14="http://schemas.microsoft.com/office/powerpoint/2010/main" val="2863312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49923" y="116632"/>
            <a:ext cx="8798472" cy="792088"/>
          </a:xfrm>
        </p:spPr>
        <p:txBody>
          <a:bodyPr/>
          <a:lstStyle/>
          <a:p>
            <a:r>
              <a:rPr lang="de-DE" dirty="0"/>
              <a:t>Studieren ohne Barrieren an der Goethe-Universität </a:t>
            </a:r>
          </a:p>
        </p:txBody>
      </p:sp>
      <p:sp>
        <p:nvSpPr>
          <p:cNvPr id="3" name="Inhaltsplatzhalter 2"/>
          <p:cNvSpPr>
            <a:spLocks noGrp="1"/>
          </p:cNvSpPr>
          <p:nvPr>
            <p:ph idx="1"/>
          </p:nvPr>
        </p:nvSpPr>
        <p:spPr>
          <a:xfrm>
            <a:off x="838200" y="1484785"/>
            <a:ext cx="8676503" cy="4692179"/>
          </a:xfrm>
        </p:spPr>
        <p:txBody>
          <a:bodyPr/>
          <a:lstStyle/>
          <a:p>
            <a:r>
              <a:rPr lang="de-DE" altLang="de-DE" sz="2200" dirty="0"/>
              <a:t>Sollten Sie im Studium aufgrund von gesundheitlichen Einschränkungen / Behinderungen auf Barrieren treffen, helfen wir Ihnen gerne weiter: </a:t>
            </a:r>
            <a:r>
              <a:rPr lang="de-DE" altLang="de-DE" sz="2200" dirty="0" smtClean="0"/>
              <a:t/>
            </a:r>
            <a:br>
              <a:rPr lang="de-DE" altLang="de-DE" sz="2200" dirty="0" smtClean="0"/>
            </a:br>
            <a:endParaRPr lang="de-DE" altLang="de-DE" sz="2200" dirty="0"/>
          </a:p>
          <a:p>
            <a:pPr>
              <a:buFont typeface="Wingdings" panose="05000000000000000000" pitchFamily="2" charset="2"/>
              <a:buChar char="§"/>
            </a:pPr>
            <a:r>
              <a:rPr lang="de-DE" sz="2200" dirty="0" smtClean="0"/>
              <a:t>Alle Informationen finden Sie auf dem Portal „Inklusive Hochschule“:</a:t>
            </a:r>
            <a:r>
              <a:rPr lang="de-DE" sz="2200" dirty="0"/>
              <a:t/>
            </a:r>
            <a:br>
              <a:rPr lang="de-DE" sz="2200" dirty="0"/>
            </a:br>
            <a:r>
              <a:rPr lang="de-DE" sz="2200" dirty="0" smtClean="0">
                <a:hlinkClick r:id="rId3"/>
              </a:rPr>
              <a:t>inklusion.uni-frankfurt.de</a:t>
            </a:r>
            <a:r>
              <a:rPr lang="de-DE" sz="2200" dirty="0" smtClean="0"/>
              <a:t/>
            </a:r>
            <a:br>
              <a:rPr lang="de-DE" sz="2200" dirty="0" smtClean="0"/>
            </a:br>
            <a:r>
              <a:rPr lang="de-DE" sz="2200" dirty="0" smtClean="0"/>
              <a:t/>
            </a:r>
            <a:br>
              <a:rPr lang="de-DE" sz="2200" dirty="0" smtClean="0"/>
            </a:br>
            <a:r>
              <a:rPr lang="de-DE" sz="2200" dirty="0" smtClean="0"/>
              <a:t>u.a. individuelle </a:t>
            </a:r>
            <a:r>
              <a:rPr lang="de-DE" sz="2200" dirty="0"/>
              <a:t>Beratung in studienorganisatorischen Fragen für Studierende mit krankheits- oder behinderungsbedingten </a:t>
            </a:r>
            <a:r>
              <a:rPr lang="de-DE" sz="2200" dirty="0" smtClean="0"/>
              <a:t>Einschränkungen:</a:t>
            </a:r>
            <a:br>
              <a:rPr lang="de-DE" sz="2200" dirty="0" smtClean="0"/>
            </a:br>
            <a:r>
              <a:rPr lang="de-DE" sz="2200" dirty="0">
                <a:hlinkClick r:id="rId4"/>
              </a:rPr>
              <a:t>https://</a:t>
            </a:r>
            <a:r>
              <a:rPr lang="de-DE" sz="2200" dirty="0" smtClean="0">
                <a:hlinkClick r:id="rId4"/>
              </a:rPr>
              <a:t>www.uni-frankfurt.de/83807777/Studium_und_Assistenz</a:t>
            </a:r>
            <a:endParaRPr lang="de-DE" sz="2200" dirty="0" smtClean="0"/>
          </a:p>
          <a:p>
            <a:pPr marL="0" indent="0"/>
            <a:endParaRPr lang="de-DE" sz="2200" dirty="0"/>
          </a:p>
          <a:p>
            <a:pPr>
              <a:spcBef>
                <a:spcPts val="1200"/>
              </a:spcBef>
              <a:buFont typeface="Wingdings" panose="05000000000000000000" pitchFamily="2" charset="2"/>
              <a:buChar char="§"/>
            </a:pPr>
            <a:r>
              <a:rPr lang="de-DE" sz="2200" dirty="0" smtClean="0"/>
              <a:t>Informationseinheit </a:t>
            </a:r>
            <a:r>
              <a:rPr lang="de-DE" sz="2200" dirty="0"/>
              <a:t>"Studieren ohne Barrieren„: </a:t>
            </a:r>
            <a:r>
              <a:rPr lang="de-DE" sz="2200" dirty="0" smtClean="0"/>
              <a:t/>
            </a:r>
            <a:br>
              <a:rPr lang="de-DE" sz="2200" dirty="0" smtClean="0"/>
            </a:br>
            <a:r>
              <a:rPr lang="de-DE" sz="2200" dirty="0">
                <a:hlinkClick r:id="rId5"/>
              </a:rPr>
              <a:t>https://didi.studiumdigitale.uni-frankfurt.de/SoB</a:t>
            </a:r>
            <a:r>
              <a:rPr lang="de-DE" sz="2200" dirty="0" smtClean="0">
                <a:hlinkClick r:id="rId5"/>
              </a:rPr>
              <a:t>/</a:t>
            </a:r>
            <a:endParaRPr lang="de-DE" sz="2200" dirty="0" smtClean="0"/>
          </a:p>
          <a:p>
            <a:pPr marL="0" indent="0">
              <a:spcBef>
                <a:spcPts val="1200"/>
              </a:spcBef>
            </a:pPr>
            <a:endParaRPr lang="de-DE" sz="2200" dirty="0"/>
          </a:p>
          <a:p>
            <a:pPr>
              <a:spcBef>
                <a:spcPts val="900"/>
              </a:spcBef>
            </a:pPr>
            <a:r>
              <a:rPr lang="de-DE" altLang="de-DE" sz="2200" dirty="0"/>
              <a:t>Wir wollen, dass Sie bestmöglich studieren können!</a:t>
            </a:r>
          </a:p>
          <a:p>
            <a:endParaRPr lang="de-DE" dirty="0"/>
          </a:p>
        </p:txBody>
      </p:sp>
      <p:pic>
        <p:nvPicPr>
          <p:cNvPr id="10" name="Picture 17" descr="Logo Digital Diversity">
            <a:extLst>
              <a:ext uri="{FF2B5EF4-FFF2-40B4-BE49-F238E27FC236}">
                <a16:creationId xmlns:a16="http://schemas.microsoft.com/office/drawing/2014/main" id="{4E5C73ED-A80A-E447-A3BB-D5901F5DD2F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314273" y="6003680"/>
            <a:ext cx="1723669" cy="638176"/>
          </a:xfrm>
          <a:prstGeom prst="rect">
            <a:avLst/>
          </a:prstGeom>
        </p:spPr>
      </p:pic>
      <p:pic>
        <p:nvPicPr>
          <p:cNvPr id="4" name="Grafik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51912" y="6003680"/>
            <a:ext cx="1811879" cy="749349"/>
          </a:xfrm>
          <a:prstGeom prst="rect">
            <a:avLst/>
          </a:prstGeom>
        </p:spPr>
      </p:pic>
    </p:spTree>
    <p:extLst>
      <p:ext uri="{BB962C8B-B14F-4D97-AF65-F5344CB8AC3E}">
        <p14:creationId xmlns:p14="http://schemas.microsoft.com/office/powerpoint/2010/main" val="2406062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nhaltsplatzhalter 4">
            <a:extLst>
              <a:ext uri="{FF2B5EF4-FFF2-40B4-BE49-F238E27FC236}">
                <a16:creationId xmlns:a16="http://schemas.microsoft.com/office/drawing/2014/main" id="{019B656A-B70E-42C8-AC77-6A32B5A5277A}"/>
              </a:ext>
            </a:extLst>
          </p:cNvPr>
          <p:cNvPicPr>
            <a:picLocks noGrp="1" noChangeAspect="1"/>
          </p:cNvPicPr>
          <p:nvPr>
            <p:ph idx="1"/>
          </p:nvPr>
        </p:nvPicPr>
        <p:blipFill>
          <a:blip r:embed="rId3"/>
          <a:stretch>
            <a:fillRect/>
          </a:stretch>
        </p:blipFill>
        <p:spPr>
          <a:xfrm>
            <a:off x="807060" y="53719"/>
            <a:ext cx="7936890" cy="6653479"/>
          </a:xfrm>
          <a:prstGeom prst="rect">
            <a:avLst/>
          </a:prstGeom>
        </p:spPr>
      </p:pic>
    </p:spTree>
    <p:extLst>
      <p:ext uri="{BB962C8B-B14F-4D97-AF65-F5344CB8AC3E}">
        <p14:creationId xmlns:p14="http://schemas.microsoft.com/office/powerpoint/2010/main" val="3342872131"/>
      </p:ext>
    </p:extLst>
  </p:cSld>
  <p:clrMapOvr>
    <a:masterClrMapping/>
  </p:clrMapOvr>
</p:sld>
</file>

<file path=ppt/theme/theme1.xml><?xml version="1.0" encoding="utf-8"?>
<a:theme xmlns:a="http://schemas.openxmlformats.org/drawingml/2006/main" name="GU Design ohne Fußleist">
  <a:themeElements>
    <a:clrScheme name="GU Design">
      <a:dk1>
        <a:srgbClr val="004F8F"/>
      </a:dk1>
      <a:lt1>
        <a:srgbClr val="FFFFFF"/>
      </a:lt1>
      <a:dk2>
        <a:srgbClr val="4D4B46"/>
      </a:dk2>
      <a:lt2>
        <a:srgbClr val="F8F6F5"/>
      </a:lt2>
      <a:accent1>
        <a:srgbClr val="004F8F"/>
      </a:accent1>
      <a:accent2>
        <a:srgbClr val="E4E3DD"/>
      </a:accent2>
      <a:accent3>
        <a:srgbClr val="A5AB52"/>
      </a:accent3>
      <a:accent4>
        <a:srgbClr val="4D4B46"/>
      </a:accent4>
      <a:accent5>
        <a:srgbClr val="B3062C"/>
      </a:accent5>
      <a:accent6>
        <a:srgbClr val="C96215"/>
      </a:accent6>
      <a:hlink>
        <a:srgbClr val="48A9DA"/>
      </a:hlink>
      <a:folHlink>
        <a:srgbClr val="004F8F"/>
      </a:folHlink>
    </a:clrScheme>
    <a:fontScheme name="Benutzerdefiniert 1">
      <a:majorFont>
        <a:latin typeface="Arial Narrow"/>
        <a:ea typeface="Arial Narrow"/>
        <a:cs typeface="Arial Narrow"/>
      </a:majorFont>
      <a:minorFont>
        <a:latin typeface="Arial Narrow"/>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FFFFFF"/>
        </a:solidFill>
        <a:ln w="25400" cap="flat" cmpd="sng" algn="ctr">
          <a:solidFill>
            <a:srgbClr val="004F8F"/>
          </a:solidFill>
          <a:prstDash val="solid"/>
          <a:bevel/>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45720" tIns="45720" rIns="45720" bIns="45720" numCol="1" anchor="t" anchorCtr="0" compatLnSpc="1">
        <a:prstTxWarp prst="textNoShape">
          <a:avLst/>
        </a:prstTxWarp>
        <a:spAutoFit/>
      </a:bodyPr>
      <a:lstStyle>
        <a:defPPr marL="0" marR="0" indent="0" algn="l" defTabSz="914400" rtl="0" eaLnBrk="1" fontAlgn="base" latinLnBrk="0" hangingPunct="0">
          <a:lnSpc>
            <a:spcPct val="100000"/>
          </a:lnSpc>
          <a:spcBef>
            <a:spcPct val="0"/>
          </a:spcBef>
          <a:spcAft>
            <a:spcPct val="0"/>
          </a:spcAft>
          <a:buClrTx/>
          <a:buSzTx/>
          <a:buFontTx/>
          <a:buNone/>
          <a:tabLst/>
          <a:defRPr kumimoji="0" lang="de-DE" altLang="de-DE" sz="1400" b="0" i="0" u="none" strike="noStrike" cap="none" normalizeH="0" baseline="0" smtClean="0">
            <a:ln>
              <a:noFill/>
            </a:ln>
            <a:solidFill>
              <a:srgbClr val="004F8F"/>
            </a:solidFill>
            <a:effectLst/>
            <a:latin typeface="Georgia" panose="02040502050405020303" pitchFamily="18" charset="0"/>
            <a:ea typeface="Georgia" panose="02040502050405020303" pitchFamily="18" charset="0"/>
            <a:cs typeface="Georgia" panose="02040502050405020303" pitchFamily="18" charset="0"/>
            <a:sym typeface="Georgia" panose="02040502050405020303" pitchFamily="18" charset="0"/>
          </a:defRPr>
        </a:defPPr>
      </a:lstStyle>
    </a:spDef>
    <a:lnDef>
      <a:spPr bwMode="auto">
        <a:xfrm>
          <a:off x="0" y="0"/>
          <a:ext cx="1" cy="1"/>
        </a:xfrm>
        <a:custGeom>
          <a:avLst/>
          <a:gdLst/>
          <a:ahLst/>
          <a:cxnLst/>
          <a:rect l="0" t="0" r="0" b="0"/>
          <a:pathLst/>
        </a:custGeom>
        <a:solidFill>
          <a:srgbClr val="FFFFFF"/>
        </a:solidFill>
        <a:ln w="25400" cap="flat" cmpd="sng" algn="ctr">
          <a:solidFill>
            <a:srgbClr val="004F8F"/>
          </a:solidFill>
          <a:prstDash val="solid"/>
          <a:bevel/>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45720" tIns="45720" rIns="45720" bIns="45720" numCol="1" anchor="t" anchorCtr="0" compatLnSpc="1">
        <a:prstTxWarp prst="textNoShape">
          <a:avLst/>
        </a:prstTxWarp>
        <a:spAutoFit/>
      </a:bodyPr>
      <a:lstStyle>
        <a:defPPr marL="0" marR="0" indent="0" algn="l" defTabSz="914400" rtl="0" eaLnBrk="1" fontAlgn="base" latinLnBrk="0" hangingPunct="0">
          <a:lnSpc>
            <a:spcPct val="100000"/>
          </a:lnSpc>
          <a:spcBef>
            <a:spcPct val="0"/>
          </a:spcBef>
          <a:spcAft>
            <a:spcPct val="0"/>
          </a:spcAft>
          <a:buClrTx/>
          <a:buSzTx/>
          <a:buFontTx/>
          <a:buNone/>
          <a:tabLst/>
          <a:defRPr kumimoji="0" lang="de-DE" altLang="de-DE" sz="1400" b="0" i="0" u="none" strike="noStrike" cap="none" normalizeH="0" baseline="0" smtClean="0">
            <a:ln>
              <a:noFill/>
            </a:ln>
            <a:solidFill>
              <a:srgbClr val="004F8F"/>
            </a:solidFill>
            <a:effectLst/>
            <a:latin typeface="Georgia" panose="02040502050405020303" pitchFamily="18" charset="0"/>
            <a:ea typeface="Georgia" panose="02040502050405020303" pitchFamily="18" charset="0"/>
            <a:cs typeface="Georgia" panose="02040502050405020303" pitchFamily="18" charset="0"/>
            <a:sym typeface="Georgia" panose="02040502050405020303" pitchFamily="18" charset="0"/>
          </a:defRPr>
        </a:defPPr>
      </a:lstStyle>
    </a:lnDef>
    <a:txDef>
      <a:spPr>
        <a:noFill/>
      </a:spPr>
      <a:bodyPr wrap="square" rtlCol="0">
        <a:spAutoFit/>
      </a:bodyPr>
      <a:lstStyle>
        <a:defPPr>
          <a:defRPr sz="1800" dirty="0" smtClean="0">
            <a:solidFill>
              <a:srgbClr val="000000"/>
            </a:solidFill>
            <a:latin typeface="+mn-lt"/>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1031</Words>
  <Application>Microsoft Office PowerPoint</Application>
  <PresentationFormat>Breitbild</PresentationFormat>
  <Paragraphs>70</Paragraphs>
  <Slides>6</Slides>
  <Notes>6</Notes>
  <HiddenSlides>0</HiddenSlides>
  <MMClips>0</MMClips>
  <ScaleCrop>false</ScaleCrop>
  <HeadingPairs>
    <vt:vector size="6" baseType="variant">
      <vt:variant>
        <vt:lpstr>Verwendete Schriftarten</vt:lpstr>
      </vt:variant>
      <vt:variant>
        <vt:i4>8</vt:i4>
      </vt:variant>
      <vt:variant>
        <vt:lpstr>Design</vt:lpstr>
      </vt:variant>
      <vt:variant>
        <vt:i4>1</vt:i4>
      </vt:variant>
      <vt:variant>
        <vt:lpstr>Folientitel</vt:lpstr>
      </vt:variant>
      <vt:variant>
        <vt:i4>6</vt:i4>
      </vt:variant>
    </vt:vector>
  </HeadingPairs>
  <TitlesOfParts>
    <vt:vector size="15" baseType="lpstr">
      <vt:lpstr>ＭＳ Ｐゴシック</vt:lpstr>
      <vt:lpstr> (Headings)</vt:lpstr>
      <vt:lpstr>Arial</vt:lpstr>
      <vt:lpstr>Arial Narrow</vt:lpstr>
      <vt:lpstr>Calibri</vt:lpstr>
      <vt:lpstr>Georgia</vt:lpstr>
      <vt:lpstr>Times New Roman</vt:lpstr>
      <vt:lpstr>Wingdings</vt:lpstr>
      <vt:lpstr>GU Design ohne Fußleist</vt:lpstr>
      <vt:lpstr>Chancengerechtigkeit und Unterstützungsangebote  an der Goethe-Universität  Sommersemester 2022 </vt:lpstr>
      <vt:lpstr>Leitbild der Goethe-Universität</vt:lpstr>
      <vt:lpstr>Anlauf- und Beratungsstellen an der Goethe-Universität  </vt:lpstr>
      <vt:lpstr>PowerPoint-Präsentation</vt:lpstr>
      <vt:lpstr>Studieren ohne Barrieren an der Goethe-Universität </vt:lpstr>
      <vt:lpstr>PowerPoint-Präsentation</vt:lpstr>
    </vt:vector>
  </TitlesOfParts>
  <Company>Goethe-Universitaet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Wronker.Philip</dc:creator>
  <cp:lastModifiedBy>Arnold.Jana</cp:lastModifiedBy>
  <cp:revision>459</cp:revision>
  <cp:lastPrinted>2019-03-27T13:33:46Z</cp:lastPrinted>
  <dcterms:created xsi:type="dcterms:W3CDTF">2018-02-09T09:55:50Z</dcterms:created>
  <dcterms:modified xsi:type="dcterms:W3CDTF">2022-03-21T13:29:33Z</dcterms:modified>
</cp:coreProperties>
</file>