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_rels/notesSlide37.xml.rels" ContentType="application/vnd.openxmlformats-package.relationships+xml"/>
  <Override PartName="/ppt/notesSlides/notesSlide37.xml" ContentType="application/vnd.openxmlformats-officedocument.presentationml.notesSlide+xml"/>
  <Override PartName="/ppt/_rels/presentation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9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1.jpeg" ContentType="image/jpeg"/>
  <Override PartName="/ppt/media/image5.png" ContentType="image/png"/>
  <Override PartName="/ppt/media/image2.jpeg" ContentType="image/jpeg"/>
  <Override PartName="/ppt/media/image3.png" ContentType="image/png"/>
  <Override PartName="/ppt/media/image4.png" ContentType="image/png"/>
  <Override PartName="/ppt/media/image8.jpeg" ContentType="image/jpeg"/>
  <Override PartName="/ppt/media/image6.png" ContentType="image/png"/>
  <Override PartName="/ppt/media/image7.jpeg" ContentType="image/jpeg"/>
  <Override PartName="/ppt/presProps.xml" ContentType="application/vnd.openxmlformats-officedocument.presentationml.presPro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40.xml.rels" ContentType="application/vnd.openxmlformats-package.relationships+xml"/>
  <Override PartName="/ppt/slides/_rels/slide33.xml.rels" ContentType="application/vnd.openxmlformats-package.relationships+xml"/>
  <Override PartName="/ppt/slides/_rels/slide6.xml.rels" ContentType="application/vnd.openxmlformats-package.relationships+xml"/>
  <Override PartName="/ppt/slides/_rels/slide41.xml.rels" ContentType="application/vnd.openxmlformats-package.relationships+xml"/>
  <Override PartName="/ppt/slides/_rels/slide34.xml.rels" ContentType="application/vnd.openxmlformats-package.relationships+xml"/>
  <Override PartName="/ppt/slides/_rels/slide7.xml.rels" ContentType="application/vnd.openxmlformats-package.relationships+xml"/>
  <Override PartName="/ppt/slides/_rels/slide42.xml.rels" ContentType="application/vnd.openxmlformats-package.relationships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20.xml.rels" ContentType="application/vnd.openxmlformats-package.relationships+xml"/>
  <Override PartName="/ppt/slides/_rels/slide10.xml.rels" ContentType="application/vnd.openxmlformats-package.relationships+xml"/>
  <Override PartName="/ppt/slides/_rels/slide32.xml.rels" ContentType="application/vnd.openxmlformats-package.relationships+xml"/>
  <Override PartName="/ppt/slides/_rels/slide16.xml.rels" ContentType="application/vnd.openxmlformats-package.relationships+xml"/>
  <Override PartName="/ppt/slides/_rels/slide25.xml.rels" ContentType="application/vnd.openxmlformats-package.relationships+xml"/>
  <Override PartName="/ppt/slides/_rels/slide46.xml.rels" ContentType="application/vnd.openxmlformats-package.relationships+xml"/>
  <Override PartName="/ppt/slides/_rels/slide30.xml.rels" ContentType="application/vnd.openxmlformats-package.relationships+xml"/>
  <Override PartName="/ppt/slides/_rels/slide45.xml.rels" ContentType="application/vnd.openxmlformats-package.relationships+xml"/>
  <Override PartName="/ppt/slides/_rels/slide14.xml.rels" ContentType="application/vnd.openxmlformats-package.relationships+xml"/>
  <Override PartName="/ppt/slides/_rels/slide29.xml.rels" ContentType="application/vnd.openxmlformats-package.relationships+xml"/>
  <Override PartName="/ppt/slides/_rels/slide23.xml.rels" ContentType="application/vnd.openxmlformats-package.relationships+xml"/>
  <Override PartName="/ppt/slides/_rels/slide38.xml.rels" ContentType="application/vnd.openxmlformats-package.relationships+xml"/>
  <Override PartName="/ppt/slides/_rels/slide15.xml.rels" ContentType="application/vnd.openxmlformats-package.relationships+xml"/>
  <Override PartName="/ppt/slides/_rels/slide31.xml.rels" ContentType="application/vnd.openxmlformats-package.relationships+xml"/>
  <Override PartName="/ppt/slides/_rels/slide24.xml.rels" ContentType="application/vnd.openxmlformats-package.relationships+xml"/>
  <Override PartName="/ppt/slides/_rels/slide39.xml.rels" ContentType="application/vnd.openxmlformats-package.relationships+xml"/>
  <Override PartName="/ppt/slides/_rels/slide13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8.xml.rels" ContentType="application/vnd.openxmlformats-package.relationships+xml"/>
  <Override PartName="/ppt/slides/_rels/slide44.xml.rels" ContentType="application/vnd.openxmlformats-package.relationships+xml"/>
  <Override PartName="/ppt/slides/_rels/slide22.xml.rels" ContentType="application/vnd.openxmlformats-package.relationships+xml"/>
  <Override PartName="/ppt/slides/_rels/slide37.xml.rels" ContentType="application/vnd.openxmlformats-package.relationships+xml"/>
  <Override PartName="/ppt/slides/_rels/slide3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17.xml.rels" ContentType="application/vnd.openxmlformats-package.relationships+xml"/>
  <Override PartName="/ppt/slides/_rels/slide8.xml.rels" ContentType="application/vnd.openxmlformats-package.relationships+xml"/>
  <Override PartName="/ppt/slides/_rels/slide21.xml.rels" ContentType="application/vnd.openxmlformats-package.relationships+xml"/>
  <Override PartName="/ppt/slides/_rels/slide36.xml.rels" ContentType="application/vnd.openxmlformats-package.relationships+xml"/>
  <Override PartName="/ppt/slides/_rels/slide27.xml.rels" ContentType="application/vnd.openxmlformats-package.relationships+xml"/>
  <Override PartName="/ppt/slides/_rels/slide43.xml.rels" ContentType="application/vnd.openxmlformats-package.relationships+xml"/>
  <Override PartName="/ppt/slides/_rels/slide2.xml.rels" ContentType="application/vnd.openxmlformats-package.relationships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13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2.xml" ContentType="application/vnd.openxmlformats-officedocument.presentationml.slide+xml"/>
  <Override PartName="/ppt/slides/slide39.xml" ContentType="application/vnd.openxmlformats-officedocument.presentationml.slide+xml"/>
  <Override PartName="/ppt/slides/slide3.xml" ContentType="application/vnd.openxmlformats-officedocument.presentationml.slide+xml"/>
  <Override PartName="/ppt/slides/slide33.xml" ContentType="application/vnd.openxmlformats-officedocument.presentationml.slide+xml"/>
  <Override PartName="/ppt/slides/slide45.xml" ContentType="application/vnd.openxmlformats-officedocument.presentationml.slide+xml"/>
  <Override PartName="/ppt/slides/slide10.xml" ContentType="application/vnd.openxmlformats-officedocument.presentationml.slide+xml"/>
  <Override PartName="/ppt/slides/slide34.xml" ContentType="application/vnd.openxmlformats-officedocument.presentationml.slide+xml"/>
  <Override PartName="/ppt/slides/slide46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44.xml" ContentType="application/vnd.openxmlformats-officedocument.presentationml.slide+xml"/>
  <Override PartName="/ppt/slides/slide4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43.xml" ContentType="application/vnd.openxmlformats-officedocument.presentationml.slide+xml"/>
  <Override PartName="/ppt/slides/slide40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42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210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211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212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67C0D838-8984-4BF4-B560-3ADFE9282E2B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7.xml.rels><?xml version="1.0" encoding="UTF-8"?>
<Relationships xmlns="http://schemas.openxmlformats.org/package/2006/relationships"><Relationship Id="rId1" Type="http://schemas.openxmlformats.org/officeDocument/2006/relationships/slide" Target="../slides/slide37.xml"/><Relationship Id="rId2" Type="http://schemas.openxmlformats.org/officeDocument/2006/relationships/notesMaster" Target="../notesMasters/notesMaster1.xml"/>
</Relationship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PlaceHolder 1"/>
          <p:cNvSpPr>
            <a:spLocks noGrp="1"/>
          </p:cNvSpPr>
          <p:nvPr>
            <p:ph type="sldNum" idx="4"/>
          </p:nvPr>
        </p:nvSpPr>
        <p:spPr>
          <a:xfrm>
            <a:off x="4281480" y="10155240"/>
            <a:ext cx="3276000" cy="53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de-DE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F34B9E76-DD63-42AC-A93B-444F14568F97}" type="slidenum">
              <a:rPr b="0" lang="de-DE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311" name="PlaceHolder 2"/>
          <p:cNvSpPr>
            <a:spLocks noGrp="1"/>
          </p:cNvSpPr>
          <p:nvPr>
            <p:ph type="sldNum" idx="5"/>
          </p:nvPr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DD5214D-3CE9-4D22-BD54-1D82574B7766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312" name="PlaceHolder 3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3040" cy="3607920"/>
          </a:xfrm>
          <a:prstGeom prst="rect">
            <a:avLst/>
          </a:prstGeom>
          <a:ln w="0">
            <a:noFill/>
          </a:ln>
        </p:spPr>
      </p:sp>
      <p:sp>
        <p:nvSpPr>
          <p:cNvPr id="313" name="PlaceHolder 4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640" cy="42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2000" spc="-1" strike="noStrike">
                <a:solidFill>
                  <a:srgbClr val="404040"/>
                </a:solidFill>
                <a:latin typeface="Trebuchet MS"/>
              </a:rPr>
              <a:t>Hier eine Reihe von, die Möglichkeiten der Hilfestellung in psychosozial schwierigen Situation bieten. Diese können einerseits grundsätzlich unterstützen in schwierigen Lebenslagen, gerade in der aktuellen Corona-Situation, andererseits auch speziell bei schwierigen (etwa mündlichen) Prüfungssituationen, die die Studierenden zum Teil jetzt ohne Unterstützung ihres Umfelds antreten und verarbeiten müssen.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20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0" y="-8640"/>
            <a:ext cx="12190680" cy="6866640"/>
            <a:chOff x="0" y="-8640"/>
            <a:chExt cx="12190680" cy="6866640"/>
          </a:xfrm>
        </p:grpSpPr>
        <p:sp>
          <p:nvSpPr>
            <p:cNvPr id="1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9181440" y="-8640"/>
              <a:ext cx="3006000" cy="686520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9603360" y="-8640"/>
              <a:ext cx="2586960" cy="686520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8932320" y="3048120"/>
              <a:ext cx="3258360" cy="380844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9334440" y="-8640"/>
              <a:ext cx="2853000" cy="686520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10898640" y="-8640"/>
              <a:ext cx="1288800" cy="686520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10938960" y="-8640"/>
              <a:ext cx="1248480" cy="686520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10371600" y="3589920"/>
              <a:ext cx="1815840" cy="326664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0" y="4013280"/>
              <a:ext cx="447120" cy="284328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grpSp>
        <p:nvGrpSpPr>
          <p:cNvPr id="11" name="Group 12"/>
          <p:cNvGrpSpPr/>
          <p:nvPr/>
        </p:nvGrpSpPr>
        <p:grpSpPr>
          <a:xfrm>
            <a:off x="0" y="-8640"/>
            <a:ext cx="12190680" cy="6866640"/>
            <a:chOff x="0" y="-8640"/>
            <a:chExt cx="12190680" cy="6866640"/>
          </a:xfrm>
        </p:grpSpPr>
        <p:sp>
          <p:nvSpPr>
            <p:cNvPr id="12" name="CustomShape 13"/>
            <p:cNvSpPr/>
            <p:nvPr/>
          </p:nvSpPr>
          <p:spPr>
            <a:xfrm>
              <a:off x="0" y="-7920"/>
              <a:ext cx="862200" cy="5696640"/>
            </a:xfrm>
            <a:custGeom>
              <a:avLst/>
              <a:gdLst/>
              <a:ah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3" name="Line 14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4" name="Line 15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5" name="CustomShape 16"/>
            <p:cNvSpPr/>
            <p:nvPr/>
          </p:nvSpPr>
          <p:spPr>
            <a:xfrm>
              <a:off x="9181440" y="-8640"/>
              <a:ext cx="3006000" cy="686520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" name="CustomShape 17"/>
            <p:cNvSpPr/>
            <p:nvPr/>
          </p:nvSpPr>
          <p:spPr>
            <a:xfrm>
              <a:off x="9603360" y="-8640"/>
              <a:ext cx="2586960" cy="686520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" name="CustomShape 18"/>
            <p:cNvSpPr/>
            <p:nvPr/>
          </p:nvSpPr>
          <p:spPr>
            <a:xfrm>
              <a:off x="8932320" y="3048120"/>
              <a:ext cx="3258360" cy="380844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8" name="CustomShape 19"/>
            <p:cNvSpPr/>
            <p:nvPr/>
          </p:nvSpPr>
          <p:spPr>
            <a:xfrm>
              <a:off x="9334440" y="-8640"/>
              <a:ext cx="2853000" cy="686520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9" name="CustomShape 20"/>
            <p:cNvSpPr/>
            <p:nvPr/>
          </p:nvSpPr>
          <p:spPr>
            <a:xfrm>
              <a:off x="10898640" y="-8640"/>
              <a:ext cx="1288800" cy="686520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0" name="CustomShape 21"/>
            <p:cNvSpPr/>
            <p:nvPr/>
          </p:nvSpPr>
          <p:spPr>
            <a:xfrm>
              <a:off x="10938960" y="-8640"/>
              <a:ext cx="1248480" cy="686520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1" name="CustomShape 22"/>
            <p:cNvSpPr/>
            <p:nvPr/>
          </p:nvSpPr>
          <p:spPr>
            <a:xfrm>
              <a:off x="10371600" y="3589920"/>
              <a:ext cx="1815840" cy="326664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1"/>
          <p:cNvGrpSpPr/>
          <p:nvPr/>
        </p:nvGrpSpPr>
        <p:grpSpPr>
          <a:xfrm>
            <a:off x="0" y="-8640"/>
            <a:ext cx="12190680" cy="6866640"/>
            <a:chOff x="0" y="-8640"/>
            <a:chExt cx="12190680" cy="6866640"/>
          </a:xfrm>
        </p:grpSpPr>
        <p:sp>
          <p:nvSpPr>
            <p:cNvPr id="61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62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63" name="CustomShape 4"/>
            <p:cNvSpPr/>
            <p:nvPr/>
          </p:nvSpPr>
          <p:spPr>
            <a:xfrm>
              <a:off x="9181440" y="-8640"/>
              <a:ext cx="3006000" cy="686520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4" name="CustomShape 5"/>
            <p:cNvSpPr/>
            <p:nvPr/>
          </p:nvSpPr>
          <p:spPr>
            <a:xfrm>
              <a:off x="9603360" y="-8640"/>
              <a:ext cx="2586960" cy="686520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5" name="CustomShape 6"/>
            <p:cNvSpPr/>
            <p:nvPr/>
          </p:nvSpPr>
          <p:spPr>
            <a:xfrm>
              <a:off x="8932320" y="3048120"/>
              <a:ext cx="3258360" cy="380844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6" name="CustomShape 7"/>
            <p:cNvSpPr/>
            <p:nvPr/>
          </p:nvSpPr>
          <p:spPr>
            <a:xfrm>
              <a:off x="9334440" y="-8640"/>
              <a:ext cx="2853000" cy="686520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7" name="CustomShape 8"/>
            <p:cNvSpPr/>
            <p:nvPr/>
          </p:nvSpPr>
          <p:spPr>
            <a:xfrm>
              <a:off x="10898640" y="-8640"/>
              <a:ext cx="1288800" cy="686520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8" name="CustomShape 9"/>
            <p:cNvSpPr/>
            <p:nvPr/>
          </p:nvSpPr>
          <p:spPr>
            <a:xfrm>
              <a:off x="10938960" y="-8640"/>
              <a:ext cx="1248480" cy="686520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9" name="CustomShape 10"/>
            <p:cNvSpPr/>
            <p:nvPr/>
          </p:nvSpPr>
          <p:spPr>
            <a:xfrm>
              <a:off x="10371600" y="3589920"/>
              <a:ext cx="1815840" cy="326664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0" name="CustomShape 11"/>
            <p:cNvSpPr/>
            <p:nvPr/>
          </p:nvSpPr>
          <p:spPr>
            <a:xfrm>
              <a:off x="0" y="4013280"/>
              <a:ext cx="447120" cy="284328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roup 1"/>
          <p:cNvGrpSpPr/>
          <p:nvPr/>
        </p:nvGrpSpPr>
        <p:grpSpPr>
          <a:xfrm>
            <a:off x="0" y="-8640"/>
            <a:ext cx="12190680" cy="6866640"/>
            <a:chOff x="0" y="-8640"/>
            <a:chExt cx="12190680" cy="6866640"/>
          </a:xfrm>
        </p:grpSpPr>
        <p:sp>
          <p:nvSpPr>
            <p:cNvPr id="110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11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12" name="CustomShape 4"/>
            <p:cNvSpPr/>
            <p:nvPr/>
          </p:nvSpPr>
          <p:spPr>
            <a:xfrm>
              <a:off x="9181440" y="-8640"/>
              <a:ext cx="3006000" cy="686520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3" name="CustomShape 5"/>
            <p:cNvSpPr/>
            <p:nvPr/>
          </p:nvSpPr>
          <p:spPr>
            <a:xfrm>
              <a:off x="9603360" y="-8640"/>
              <a:ext cx="2586960" cy="686520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4" name="CustomShape 6"/>
            <p:cNvSpPr/>
            <p:nvPr/>
          </p:nvSpPr>
          <p:spPr>
            <a:xfrm>
              <a:off x="8932320" y="3048120"/>
              <a:ext cx="3258360" cy="380844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5" name="CustomShape 7"/>
            <p:cNvSpPr/>
            <p:nvPr/>
          </p:nvSpPr>
          <p:spPr>
            <a:xfrm>
              <a:off x="9334440" y="-8640"/>
              <a:ext cx="2853000" cy="686520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6" name="CustomShape 8"/>
            <p:cNvSpPr/>
            <p:nvPr/>
          </p:nvSpPr>
          <p:spPr>
            <a:xfrm>
              <a:off x="10898640" y="-8640"/>
              <a:ext cx="1288800" cy="686520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7" name="CustomShape 9"/>
            <p:cNvSpPr/>
            <p:nvPr/>
          </p:nvSpPr>
          <p:spPr>
            <a:xfrm>
              <a:off x="10938960" y="-8640"/>
              <a:ext cx="1248480" cy="686520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8" name="CustomShape 10"/>
            <p:cNvSpPr/>
            <p:nvPr/>
          </p:nvSpPr>
          <p:spPr>
            <a:xfrm>
              <a:off x="10371600" y="3589920"/>
              <a:ext cx="1815840" cy="326664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9" name="CustomShape 11"/>
            <p:cNvSpPr/>
            <p:nvPr/>
          </p:nvSpPr>
          <p:spPr>
            <a:xfrm>
              <a:off x="0" y="4013280"/>
              <a:ext cx="447120" cy="284328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Group 1"/>
          <p:cNvGrpSpPr/>
          <p:nvPr/>
        </p:nvGrpSpPr>
        <p:grpSpPr>
          <a:xfrm>
            <a:off x="0" y="-8640"/>
            <a:ext cx="12190680" cy="6866640"/>
            <a:chOff x="0" y="-8640"/>
            <a:chExt cx="12190680" cy="6866640"/>
          </a:xfrm>
        </p:grpSpPr>
        <p:sp>
          <p:nvSpPr>
            <p:cNvPr id="159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60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61" name="CustomShape 4"/>
            <p:cNvSpPr/>
            <p:nvPr/>
          </p:nvSpPr>
          <p:spPr>
            <a:xfrm>
              <a:off x="9181440" y="-8640"/>
              <a:ext cx="3006000" cy="686520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2" name="CustomShape 5"/>
            <p:cNvSpPr/>
            <p:nvPr/>
          </p:nvSpPr>
          <p:spPr>
            <a:xfrm>
              <a:off x="9603360" y="-8640"/>
              <a:ext cx="2586960" cy="686520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3" name="CustomShape 6"/>
            <p:cNvSpPr/>
            <p:nvPr/>
          </p:nvSpPr>
          <p:spPr>
            <a:xfrm>
              <a:off x="8932320" y="3048120"/>
              <a:ext cx="3258360" cy="380844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4" name="CustomShape 7"/>
            <p:cNvSpPr/>
            <p:nvPr/>
          </p:nvSpPr>
          <p:spPr>
            <a:xfrm>
              <a:off x="9334440" y="-8640"/>
              <a:ext cx="2853000" cy="686520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5" name="CustomShape 8"/>
            <p:cNvSpPr/>
            <p:nvPr/>
          </p:nvSpPr>
          <p:spPr>
            <a:xfrm>
              <a:off x="10898640" y="-8640"/>
              <a:ext cx="1288800" cy="686520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6" name="CustomShape 9"/>
            <p:cNvSpPr/>
            <p:nvPr/>
          </p:nvSpPr>
          <p:spPr>
            <a:xfrm>
              <a:off x="10938960" y="-8640"/>
              <a:ext cx="1248480" cy="686520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7" name="CustomShape 10"/>
            <p:cNvSpPr/>
            <p:nvPr/>
          </p:nvSpPr>
          <p:spPr>
            <a:xfrm>
              <a:off x="10371600" y="3589920"/>
              <a:ext cx="1815840" cy="326664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8" name="CustomShape 11"/>
            <p:cNvSpPr/>
            <p:nvPr/>
          </p:nvSpPr>
          <p:spPr>
            <a:xfrm>
              <a:off x="0" y="4013280"/>
              <a:ext cx="447120" cy="284328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hyperlink" Target="https://www.uni-frankfurt.de/49625732/e-learning" TargetMode="External"/><Relationship Id="rId2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hyperlink" Target="mailto:s123456@stud.uni-frankfurt.de" TargetMode="External"/><Relationship Id="rId2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hyperlink" Target="https://webmail.uni-frankfurt.de/" TargetMode="External"/><Relationship Id="rId2" Type="http://schemas.openxmlformats.org/officeDocument/2006/relationships/hyperlink" Target="https://qis.server.uni-frankfurt.de/qisserver/" TargetMode="External"/><Relationship Id="rId3" Type="http://schemas.openxmlformats.org/officeDocument/2006/relationships/hyperlink" Target="https://olat-ce.server.uni-frankfurt.de/olat/home?1" TargetMode="External"/><Relationship Id="rId4" Type="http://schemas.openxmlformats.org/officeDocument/2006/relationships/hyperlink" Target="https://www.ub.uni-frankfurt.de/online/home.html" TargetMode="External"/><Relationship Id="rId5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hyperlink" Target="mailto:student23@stud.uni-frankfurt.de" TargetMode="Externa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hyperlink" Target="https://www.rz.uni-frankfurt.de/43919132/Einrichten" TargetMode="Externa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hyperlink" Target="https://www.uni-frankfurt.de/115619198/Pr&#252;fungsamt_Mathematik#a_fe97e86d-20bfbbe6" TargetMode="External"/><Relationship Id="rId2" Type="http://schemas.openxmlformats.org/officeDocument/2006/relationships/hyperlink" Target="https://www.uni-frankfurt.de/47679043/studord" TargetMode="External"/><Relationship Id="rId3" Type="http://schemas.openxmlformats.org/officeDocument/2006/relationships/slideLayout" Target="../slideLayouts/slideLayout1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hyperlink" Target="https://www.studentenwerkfrankfurt.de/beratung-service/psychosozialberatung" TargetMode="External"/><Relationship Id="rId2" Type="http://schemas.openxmlformats.org/officeDocument/2006/relationships/hyperlink" Target="https://www.uni-frankfurt.de/35793221/psychotherapeutische" TargetMode="External"/><Relationship Id="rId3" Type="http://schemas.openxmlformats.org/officeDocument/2006/relationships/hyperlink" Target="https://www.psychologie.uni-frankfurt.de/86817645/Corona_Krisentelefon" TargetMode="External"/><Relationship Id="rId4" Type="http://schemas.openxmlformats.org/officeDocument/2006/relationships/hyperlink" Target="https://www.bsf-frankfurt.de/krisendienst/" TargetMode="External"/><Relationship Id="rId5" Type="http://schemas.openxmlformats.org/officeDocument/2006/relationships/hyperlink" Target="https://www.telefonseelsorge.de/" TargetMode="External"/><Relationship Id="rId6" Type="http://schemas.openxmlformats.org/officeDocument/2006/relationships/slideLayout" Target="../slideLayouts/slideLayout13.xml"/><Relationship Id="rId7" Type="http://schemas.openxmlformats.org/officeDocument/2006/relationships/notesSlide" Target="../notesSlides/notesSlide37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hyperlink" Target="https://zfh-db.sport.uni-frankfurt.de/angebote/aktueller_zeitraum/index.html" TargetMode="External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hyperlink" Target="https://www.uni-frankfurt.de/49625732/e-learning" TargetMode="External"/><Relationship Id="rId2" Type="http://schemas.openxmlformats.org/officeDocument/2006/relationships/hyperlink" Target="https://www.starkerstart.uni-frankfurt.de/82850108/Studierende" TargetMode="External"/><Relationship Id="rId3" Type="http://schemas.openxmlformats.org/officeDocument/2006/relationships/slideLayout" Target="../slideLayouts/slideLayout1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hyperlink" Target="http://asta-frankfurt.de/aktuelles/teil-1-neue-infos-zum-asta-campusrad-call-bike-anmeldung-jetzt-moeglich" TargetMode="External"/><Relationship Id="rId2" Type="http://schemas.openxmlformats.org/officeDocument/2006/relationships/slideLayout" Target="../slideLayouts/slideLayout13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39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hyperlink" Target="https://www.uni-frankfurt.de/corona" TargetMode="External"/><Relationship Id="rId2" Type="http://schemas.openxmlformats.org/officeDocument/2006/relationships/slideLayout" Target="../slideLayouts/slideLayout13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rafik 4" descr=""/>
          <p:cNvPicPr/>
          <p:nvPr/>
        </p:nvPicPr>
        <p:blipFill>
          <a:blip r:embed="rId1"/>
          <a:stretch/>
        </p:blipFill>
        <p:spPr>
          <a:xfrm>
            <a:off x="699480" y="2921040"/>
            <a:ext cx="5799240" cy="3799080"/>
          </a:xfrm>
          <a:prstGeom prst="rect">
            <a:avLst/>
          </a:prstGeom>
          <a:ln w="0">
            <a:noFill/>
          </a:ln>
        </p:spPr>
      </p:pic>
      <p:sp>
        <p:nvSpPr>
          <p:cNvPr id="214" name="CustomShape 1"/>
          <p:cNvSpPr/>
          <p:nvPr/>
        </p:nvSpPr>
        <p:spPr>
          <a:xfrm>
            <a:off x="1112040" y="192960"/>
            <a:ext cx="8112960" cy="238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  <a:buNone/>
            </a:pPr>
            <a:r>
              <a:rPr b="0" lang="de-DE" sz="5400" spc="-1" strike="noStrike">
                <a:solidFill>
                  <a:srgbClr val="5fcbef"/>
                </a:solidFill>
                <a:latin typeface="Trebuchet MS"/>
                <a:ea typeface="Arial"/>
              </a:rPr>
              <a:t>Informationen für Erstsemester-Studierende</a:t>
            </a:r>
            <a:endParaRPr b="0" lang="en-US" sz="5400" spc="-1" strike="noStrike">
              <a:latin typeface="Arial"/>
            </a:endParaRPr>
          </a:p>
        </p:txBody>
      </p:sp>
      <p:sp>
        <p:nvSpPr>
          <p:cNvPr id="215" name="CustomShape 2"/>
          <p:cNvSpPr/>
          <p:nvPr/>
        </p:nvSpPr>
        <p:spPr>
          <a:xfrm>
            <a:off x="4848840" y="2578680"/>
            <a:ext cx="4376160" cy="351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r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de-DE" sz="1800" spc="-1" strike="noStrike">
                <a:solidFill>
                  <a:srgbClr val="808080"/>
                </a:solidFill>
                <a:latin typeface="Trebuchet MS"/>
                <a:ea typeface="Arial"/>
              </a:rPr>
              <a:t>Bachelor-Studiengang Mathematik</a:t>
            </a:r>
            <a:endParaRPr b="0" lang="en-US" sz="18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de-DE" sz="1400" spc="-1" strike="noStrike">
                <a:solidFill>
                  <a:srgbClr val="808080"/>
                </a:solidFill>
                <a:latin typeface="Trebuchet MS"/>
                <a:ea typeface="Arial"/>
              </a:rPr>
              <a:t>Wintersemester 2023-24</a:t>
            </a:r>
            <a:endParaRPr b="0" lang="en-US" sz="14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de-DE" sz="1400" spc="-1" strike="noStrike">
                <a:solidFill>
                  <a:srgbClr val="808080"/>
                </a:solidFill>
                <a:latin typeface="Trebuchet MS"/>
                <a:ea typeface="Arial"/>
              </a:rPr>
              <a:t>06.10.2023</a:t>
            </a:r>
            <a:endParaRPr b="0" lang="en-US" sz="14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de-DE" sz="1400" spc="-1" strike="noStrike" u="sng">
                <a:solidFill>
                  <a:srgbClr val="808080"/>
                </a:solidFill>
                <a:uFillTx/>
                <a:latin typeface="Trebuchet MS"/>
                <a:ea typeface="Arial"/>
              </a:rPr>
              <a:t>Referenten:</a:t>
            </a:r>
            <a:endParaRPr b="0" lang="en-US" sz="14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de-DE" sz="1400" spc="-1" strike="noStrike">
                <a:solidFill>
                  <a:srgbClr val="808080"/>
                </a:solidFill>
                <a:latin typeface="Trebuchet MS"/>
                <a:ea typeface="DejaVu Sans"/>
              </a:rPr>
              <a:t>Fachschaft Mathematik</a:t>
            </a:r>
            <a:endParaRPr b="0" lang="en-US" sz="14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Aufbau einer Veranstaltung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33" name="CustomShape 2"/>
          <p:cNvSpPr/>
          <p:nvPr/>
        </p:nvSpPr>
        <p:spPr>
          <a:xfrm>
            <a:off x="677160" y="1442880"/>
            <a:ext cx="8595360" cy="522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„</a:t>
            </a: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große“ Vorlesung (4+2 SWS, 9 CP)</a:t>
            </a:r>
            <a:endParaRPr b="0" lang="en-US" sz="14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2 mal 2 Stunden Vorlesung pro Woche</a:t>
            </a:r>
            <a:endParaRPr b="0" lang="en-US" sz="12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1 mal 2 Stunden Tutorium/Übung pro Woche</a:t>
            </a:r>
            <a:endParaRPr b="0" lang="en-US" sz="12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Übungsblatt: Bearbeitungszeit i.d.R. ca. 1 Woche, Korrektur durch den Tutor/die Tutorin, Besprechung im Tutorium</a:t>
            </a:r>
            <a:endParaRPr b="0" lang="en-US" sz="12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000000"/>
                </a:solidFill>
                <a:latin typeface="Trebuchet MS"/>
                <a:ea typeface="Arial"/>
              </a:rPr>
              <a:t>I.d.R. 50% der Übungspunkte als „Studienleistung“</a:t>
            </a:r>
            <a:endParaRPr b="0" lang="en-US" sz="12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„</a:t>
            </a: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kleine“ Vorlesung (2+1 SWS, 5 CP)</a:t>
            </a:r>
            <a:endParaRPr b="0" lang="en-US" sz="14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1 mal 2 Stunden Vorlesung pro Woche</a:t>
            </a:r>
            <a:endParaRPr b="0" lang="en-US" sz="12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1 mal 2 Stunden Tutorium 14-tägig</a:t>
            </a:r>
            <a:endParaRPr b="0" lang="en-US" sz="12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Übungsblatt mit Bearbeitungszeit i.d.R. ca. 2 Wochen</a:t>
            </a:r>
            <a:endParaRPr b="0" lang="en-US" sz="12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Proseminar (3 CP)</a:t>
            </a:r>
            <a:endParaRPr b="0" lang="en-US" sz="14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Sitzung 1 mal 2 Stunden pro Woche oder als Blocktermin</a:t>
            </a:r>
            <a:endParaRPr b="0" lang="en-US" sz="12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Leistung: Lesen von Lehrbüchern oder Veröffentlichung, dazu einen Vortrag und eine Ausarbeitung (unbenotet)</a:t>
            </a:r>
            <a:endParaRPr b="0" lang="en-US" sz="12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Seminar (4 CP)</a:t>
            </a:r>
            <a:endParaRPr b="0" lang="en-US" sz="14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Wie das Proseminar, i.d.R. anspruchsvollere Literatur, bewertete Ausarbeitung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CustomShape 1"/>
          <p:cNvSpPr/>
          <p:nvPr/>
        </p:nvSpPr>
        <p:spPr>
          <a:xfrm>
            <a:off x="677160" y="609480"/>
            <a:ext cx="8595000" cy="1319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Zeit in der Uni („akademisches Viertel“)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35" name="CustomShape 2"/>
          <p:cNvSpPr/>
          <p:nvPr/>
        </p:nvSpPr>
        <p:spPr>
          <a:xfrm>
            <a:off x="583560" y="2160000"/>
            <a:ext cx="8595000" cy="387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Es gibt zwei Modi für Veranstaltungen: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Die meisten Veranstaltungen sind c.t. (cum tempore), z.B. heißt Vorlesung von 10-12 Uhr c.t. also von 10:15-11:45 Uhr. Der Sinn dahinter ist, dass man Zeit zum Pendeln zwischen den Campus und Veranstaltungen hat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Es gibt auch Veranstaltungen mit s.t. (sine tempore), das heißt dann Punkt, z.B. heißt Seminar von 10-12 Uhr s.t. ab 10:00 Uhr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Analysis 1 (Ana 1)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37" name="CustomShape 2"/>
          <p:cNvSpPr/>
          <p:nvPr/>
        </p:nvSpPr>
        <p:spPr>
          <a:xfrm>
            <a:off x="677160" y="2160720"/>
            <a:ext cx="874368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Dozent: Prof. Dr. Tobias Weth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Montag von 14-16 Uhr und Donnerstag von 10-12 Uhr 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9 CP (4h Vorlesung  + 2h Übung)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Lineare Algebra 1 (LA 1)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39" name="CustomShape 2"/>
          <p:cNvSpPr/>
          <p:nvPr/>
        </p:nvSpPr>
        <p:spPr>
          <a:xfrm>
            <a:off x="583560" y="216000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Dozent: Prof. Alex Küronya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 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Mittwoch von 10 – 12 Uhr und Donnerstag von 12 - 14 Uhr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9 CP (4+2 SWS Vorlesung)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CustomShape 1"/>
          <p:cNvSpPr/>
          <p:nvPr/>
        </p:nvSpPr>
        <p:spPr>
          <a:xfrm>
            <a:off x="677160" y="609480"/>
            <a:ext cx="915264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Einführung in die computerorientierte Mathematik (ECM)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41" name="CustomShape 2"/>
          <p:cNvSpPr/>
          <p:nvPr/>
        </p:nvSpPr>
        <p:spPr>
          <a:xfrm>
            <a:off x="583560" y="216000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Dozent: Prof. Dr. Christpoh Hertrich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 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Dienstag von 08 – 10 Uhr und Mittwoch von 08 - 10 Uhr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9 CP (4+2 SWS Vorlesung)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„</a:t>
            </a: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Ein Zahlenbeispiel…“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43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Eine „große Vorlesung“: 9 CP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1 CP = 25-30h Arbeit, d.h. ca. 270h Arbeit im Semester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14 Wochen Semester: ca. 19h pro Woche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Anwesenheit: 3*1,5h = 4,5h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1" lang="de-DE" sz="1800" spc="-1" strike="noStrike">
                <a:solidFill>
                  <a:srgbClr val="ff0000"/>
                </a:solidFill>
                <a:latin typeface="Trebuchet MS"/>
                <a:ea typeface="Arial"/>
              </a:rPr>
              <a:t>Ca. 15 Stunden pro Woche Selbststudium (Übungsblatt, Vor- und Nachbereitung)</a:t>
            </a:r>
            <a:endParaRPr b="0" lang="en-US" sz="1800" spc="-1" strike="noStrike">
              <a:latin typeface="Arial"/>
            </a:endParaRPr>
          </a:p>
          <a:p>
            <a:pPr lvl="2" marL="1143000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000000"/>
                </a:solidFill>
                <a:latin typeface="Trebuchet MS"/>
                <a:ea typeface="Arial"/>
              </a:rPr>
              <a:t>Real: etwas weniger, da die Klausurvorbereitung ggf. in den Semesterferien liegt und wir mit der oberen Grenze gerechnet haben.</a:t>
            </a:r>
            <a:endParaRPr b="0" lang="en-US" sz="1600" spc="-1" strike="noStrike">
              <a:latin typeface="Arial"/>
            </a:endParaRPr>
          </a:p>
          <a:p>
            <a:pPr lvl="2" marL="1143000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000000"/>
                </a:solidFill>
                <a:latin typeface="Trebuchet MS"/>
                <a:ea typeface="Arial"/>
              </a:rPr>
              <a:t>Geht man aber von dem (realistischen) Arbeitsaufwand für den Durchschnittsstudenten aus, macht das 13,5h / Woche in der Universität und 45h / Woche Selbststudium, also ca. eine 60 Stunden-Woche ! </a:t>
            </a: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CustomShape 1"/>
          <p:cNvSpPr/>
          <p:nvPr/>
        </p:nvSpPr>
        <p:spPr>
          <a:xfrm>
            <a:off x="677160" y="609480"/>
            <a:ext cx="8595000" cy="1319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Studienverlauf – Planung und Sicherheit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45" name="CustomShape 2"/>
          <p:cNvSpPr/>
          <p:nvPr/>
        </p:nvSpPr>
        <p:spPr>
          <a:xfrm>
            <a:off x="677160" y="2160720"/>
            <a:ext cx="8730000" cy="387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3fcde7"/>
                </a:solidFill>
                <a:latin typeface="Trebuchet MS"/>
                <a:ea typeface="Arial"/>
              </a:rPr>
              <a:t> </a:t>
            </a:r>
            <a:r>
              <a:rPr b="0" lang="de-DE" sz="1800" spc="-1" strike="noStrike" u="sng">
                <a:solidFill>
                  <a:srgbClr val="3fcde7"/>
                </a:solidFill>
                <a:uFillTx/>
                <a:latin typeface="Trebuchet MS"/>
                <a:ea typeface="Arial"/>
              </a:rPr>
              <a:t>https://www.uni-frankfurt.de/47679043/studord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Prüfungsordnung</a:t>
            </a:r>
            <a:endParaRPr b="0" lang="en-US" sz="1800" spc="-1" strike="noStrike">
              <a:latin typeface="Arial"/>
            </a:endParaRPr>
          </a:p>
          <a:p>
            <a:pPr lvl="1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000000"/>
                </a:solidFill>
                <a:latin typeface="Trebuchet MS"/>
                <a:ea typeface="Arial"/>
              </a:rPr>
              <a:t> </a:t>
            </a:r>
            <a:r>
              <a:rPr b="0" lang="de-DE" sz="1600" spc="-1" strike="noStrike">
                <a:solidFill>
                  <a:srgbClr val="000000"/>
                </a:solidFill>
                <a:latin typeface="Trebuchet MS"/>
                <a:ea typeface="Arial"/>
              </a:rPr>
              <a:t>Warum sollte man das lesen?</a:t>
            </a:r>
            <a:endParaRPr b="0" lang="en-US" sz="1600" spc="-1" strike="noStrike">
              <a:latin typeface="Arial"/>
            </a:endParaRPr>
          </a:p>
          <a:p>
            <a:pPr lvl="2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000000"/>
                </a:solidFill>
                <a:latin typeface="Trebuchet MS"/>
                <a:ea typeface="DejaVu Sans"/>
              </a:rPr>
              <a:t> </a:t>
            </a:r>
            <a:r>
              <a:rPr b="0" lang="de-DE" sz="1600" spc="-1" strike="noStrike">
                <a:solidFill>
                  <a:srgbClr val="000000"/>
                </a:solidFill>
                <a:latin typeface="Trebuchet MS"/>
                <a:ea typeface="DejaVu Sans"/>
              </a:rPr>
              <a:t>Formalien zum Studium</a:t>
            </a:r>
            <a:endParaRPr b="0" lang="en-US" sz="1600" spc="-1" strike="noStrike">
              <a:latin typeface="Arial"/>
            </a:endParaRPr>
          </a:p>
          <a:p>
            <a:pPr lvl="2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000000"/>
                </a:solidFill>
                <a:latin typeface="Trebuchet MS"/>
                <a:ea typeface="DejaVu Sans"/>
              </a:rPr>
              <a:t> </a:t>
            </a:r>
            <a:r>
              <a:rPr b="0" lang="de-DE" sz="1600" spc="-1" strike="noStrike">
                <a:solidFill>
                  <a:srgbClr val="000000"/>
                </a:solidFill>
                <a:latin typeface="Trebuchet MS"/>
                <a:ea typeface="DejaVu Sans"/>
              </a:rPr>
              <a:t>Studienverlaufsplan</a:t>
            </a:r>
            <a:endParaRPr b="0" lang="en-US" sz="1600" spc="-1" strike="noStrike">
              <a:latin typeface="Arial"/>
            </a:endParaRPr>
          </a:p>
          <a:p>
            <a:pPr lvl="2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000000"/>
                </a:solidFill>
                <a:latin typeface="Trebuchet MS"/>
                <a:ea typeface="DejaVu Sans"/>
              </a:rPr>
              <a:t> „</a:t>
            </a:r>
            <a:r>
              <a:rPr b="0" lang="de-DE" sz="1600" spc="-1" strike="noStrike">
                <a:solidFill>
                  <a:srgbClr val="000000"/>
                </a:solidFill>
                <a:latin typeface="Trebuchet MS"/>
                <a:ea typeface="DejaVu Sans"/>
              </a:rPr>
              <a:t>Was brauche ich für CP und in welchem Bereich?“</a:t>
            </a:r>
            <a:endParaRPr b="0" lang="en-US" sz="1600" spc="-1" strike="noStrike">
              <a:latin typeface="Arial"/>
            </a:endParaRPr>
          </a:p>
          <a:p>
            <a:pPr lvl="2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000000"/>
                </a:solidFill>
                <a:latin typeface="Trebuchet MS"/>
                <a:ea typeface="DejaVu Sans"/>
              </a:rPr>
              <a:t> „</a:t>
            </a:r>
            <a:r>
              <a:rPr b="0" lang="de-DE" sz="1600" spc="-1" strike="noStrike">
                <a:solidFill>
                  <a:srgbClr val="000000"/>
                </a:solidFill>
                <a:latin typeface="Trebuchet MS"/>
                <a:ea typeface="DejaVu Sans"/>
              </a:rPr>
              <a:t>Wie viele Versuche habe ich für Prüfungen?“</a:t>
            </a:r>
            <a:endParaRPr b="0" lang="en-US" sz="1600" spc="-1" strike="noStrike">
              <a:latin typeface="Arial"/>
            </a:endParaRPr>
          </a:p>
          <a:p>
            <a:pPr lvl="2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000000"/>
                </a:solidFill>
                <a:latin typeface="Trebuchet MS"/>
                <a:ea typeface="DejaVu Sans"/>
              </a:rPr>
              <a:t> …</a:t>
            </a: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CustomShape 1"/>
          <p:cNvSpPr/>
          <p:nvPr/>
        </p:nvSpPr>
        <p:spPr>
          <a:xfrm>
            <a:off x="677160" y="2700720"/>
            <a:ext cx="8595360" cy="182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4000" spc="-1" strike="noStrike">
                <a:solidFill>
                  <a:srgbClr val="5fcbef"/>
                </a:solidFill>
                <a:latin typeface="Trebuchet MS"/>
                <a:ea typeface="Arial"/>
              </a:rPr>
              <a:t>Anwendungsfach</a:t>
            </a:r>
            <a:endParaRPr b="0" lang="en-US" sz="4000" spc="-1" strike="noStrike">
              <a:latin typeface="Arial"/>
            </a:endParaRPr>
          </a:p>
        </p:txBody>
      </p:sp>
      <p:sp>
        <p:nvSpPr>
          <p:cNvPr id="247" name="CustomShape 2"/>
          <p:cNvSpPr/>
          <p:nvPr/>
        </p:nvSpPr>
        <p:spPr>
          <a:xfrm>
            <a:off x="677160" y="4527360"/>
            <a:ext cx="8595360" cy="85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Das Anwendungsfach / „Nebenfach“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49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700" spc="-1" strike="noStrike">
                <a:solidFill>
                  <a:srgbClr val="404040"/>
                </a:solidFill>
                <a:latin typeface="Trebuchet MS"/>
                <a:ea typeface="Arial"/>
              </a:rPr>
              <a:t>Umfasst 22-24 CP</a:t>
            </a:r>
            <a:endParaRPr b="0" lang="en-US" sz="1700" spc="-1" strike="noStrike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700" spc="-1" strike="noStrike">
                <a:solidFill>
                  <a:srgbClr val="404040"/>
                </a:solidFill>
                <a:latin typeface="Trebuchet MS"/>
                <a:ea typeface="Arial"/>
              </a:rPr>
              <a:t>Vorgefertigte Anwendungsfächer: Prüfungsordnung </a:t>
            </a:r>
            <a:endParaRPr b="0" lang="en-US" sz="1700" spc="-1" strike="noStrike">
              <a:latin typeface="Arial"/>
            </a:endParaRPr>
          </a:p>
          <a:p>
            <a:pPr lvl="1" marL="743040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500" spc="-1" strike="noStrike">
                <a:solidFill>
                  <a:srgbClr val="404040"/>
                </a:solidFill>
                <a:latin typeface="Trebuchet MS"/>
                <a:ea typeface="Arial"/>
              </a:rPr>
              <a:t>Informationen: Siehe Präsentation des Studiendekans</a:t>
            </a:r>
            <a:endParaRPr b="0" lang="en-US" sz="1500" spc="-1" strike="noStrike">
              <a:latin typeface="Arial"/>
            </a:endParaRPr>
          </a:p>
          <a:p>
            <a:pPr lvl="1" marL="743040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500" spc="-1" strike="noStrike">
                <a:solidFill>
                  <a:srgbClr val="404040"/>
                </a:solidFill>
                <a:latin typeface="Trebuchet MS"/>
                <a:ea typeface="Arial"/>
              </a:rPr>
              <a:t>Keine Anmeldung erforderlich, durch die erste Klausur angemeldet</a:t>
            </a:r>
            <a:endParaRPr b="0" lang="en-US" sz="1500" spc="-1" strike="noStrike">
              <a:latin typeface="Arial"/>
            </a:endParaRPr>
          </a:p>
          <a:p>
            <a:pPr lvl="1" marL="743040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500" spc="-1" strike="noStrike">
                <a:solidFill>
                  <a:srgbClr val="404040"/>
                </a:solidFill>
                <a:latin typeface="Trebuchet MS"/>
                <a:ea typeface="Arial"/>
              </a:rPr>
              <a:t>Anmeldung zu Klausuren: Nach Vorschrift des Anwendungsfaches</a:t>
            </a:r>
            <a:endParaRPr b="0" lang="en-US" sz="1500" spc="-1" strike="noStrike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700" spc="-1" strike="noStrike">
                <a:solidFill>
                  <a:srgbClr val="404040"/>
                </a:solidFill>
                <a:latin typeface="Trebuchet MS"/>
                <a:ea typeface="Arial"/>
              </a:rPr>
              <a:t>Nicht-Vorgefertigte Anwendungsfächer</a:t>
            </a:r>
            <a:endParaRPr b="0" lang="en-US" sz="1700" spc="-1" strike="noStrike">
              <a:latin typeface="Arial"/>
            </a:endParaRPr>
          </a:p>
          <a:p>
            <a:pPr lvl="1" marL="743040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500" spc="-1" strike="noStrike">
                <a:solidFill>
                  <a:srgbClr val="404040"/>
                </a:solidFill>
                <a:latin typeface="Trebuchet MS"/>
                <a:ea typeface="Arial"/>
              </a:rPr>
              <a:t>Anfrage beim Prüfungsamt</a:t>
            </a:r>
            <a:endParaRPr b="0" lang="en-US" sz="1500" spc="-1" strike="noStrike">
              <a:latin typeface="Arial"/>
            </a:endParaRPr>
          </a:p>
          <a:p>
            <a:pPr lvl="1" marL="743040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500" spc="-1" strike="noStrike">
                <a:solidFill>
                  <a:srgbClr val="404040"/>
                </a:solidFill>
                <a:latin typeface="Trebuchet MS"/>
                <a:ea typeface="Arial"/>
              </a:rPr>
              <a:t>Selbstständige Kommunikation mit dem Wunsch-Fachbereich</a:t>
            </a:r>
            <a:endParaRPr b="0" lang="en-US" sz="1500" spc="-1" strike="noStrike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700" spc="-1" strike="noStrike">
                <a:solidFill>
                  <a:srgbClr val="404040"/>
                </a:solidFill>
                <a:latin typeface="Trebuchet MS"/>
                <a:ea typeface="Arial"/>
              </a:rPr>
              <a:t>Laut Prüfungsordnung: Semester 3-6</a:t>
            </a:r>
            <a:endParaRPr b="0" lang="en-US" sz="1700" spc="-1" strike="noStrike">
              <a:latin typeface="Arial"/>
            </a:endParaRPr>
          </a:p>
          <a:p>
            <a:pPr lvl="1" marL="743040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500" spc="-1" strike="noStrike">
                <a:solidFill>
                  <a:srgbClr val="404040"/>
                </a:solidFill>
                <a:latin typeface="Trebuchet MS"/>
                <a:ea typeface="Arial"/>
              </a:rPr>
              <a:t>Real: Wann ihr wollt. Ihr könnt auch dieses Semester mit dem Anwendungsfach starten. </a:t>
            </a:r>
            <a:endParaRPr b="0" lang="en-US" sz="1500" spc="-1" strike="noStrike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700" spc="-1" strike="noStrike">
                <a:solidFill>
                  <a:srgbClr val="ff0000"/>
                </a:solidFill>
                <a:latin typeface="Trebuchet MS"/>
                <a:ea typeface="Arial"/>
              </a:rPr>
              <a:t>Scheut nicht, euch verschiedene Anwendungsfächer anzuschauen!</a:t>
            </a:r>
            <a:endParaRPr b="0" lang="en-US" sz="17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Pflichtbereich Wintersemester Plan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51" name="CustomShape 2"/>
          <p:cNvSpPr/>
          <p:nvPr/>
        </p:nvSpPr>
        <p:spPr>
          <a:xfrm>
            <a:off x="677160" y="1477800"/>
            <a:ext cx="8595360" cy="456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100" spc="-1" strike="noStrike">
                <a:solidFill>
                  <a:srgbClr val="404040"/>
                </a:solidFill>
                <a:latin typeface="Trebuchet MS"/>
                <a:ea typeface="Arial"/>
              </a:rPr>
              <a:t>Analysis</a:t>
            </a:r>
            <a:endParaRPr b="0" lang="en-US" sz="11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000" spc="-1" strike="noStrike">
                <a:solidFill>
                  <a:srgbClr val="404040"/>
                </a:solidFill>
                <a:latin typeface="Trebuchet MS"/>
                <a:ea typeface="Arial"/>
              </a:rPr>
              <a:t>Analysis 1 (1. Semester)</a:t>
            </a:r>
            <a:endParaRPr b="0" lang="en-US" sz="10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000" spc="-1" strike="noStrike">
                <a:solidFill>
                  <a:srgbClr val="404040"/>
                </a:solidFill>
                <a:latin typeface="Trebuchet MS"/>
                <a:ea typeface="Arial"/>
              </a:rPr>
              <a:t>Analysis 2 (2. Semester)</a:t>
            </a:r>
            <a:endParaRPr b="0" lang="en-US" sz="10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000" spc="-1" strike="noStrike">
                <a:solidFill>
                  <a:srgbClr val="404040"/>
                </a:solidFill>
                <a:latin typeface="Trebuchet MS"/>
                <a:ea typeface="Arial"/>
              </a:rPr>
              <a:t>Höhere Analysis (3. Semester)</a:t>
            </a:r>
            <a:endParaRPr b="0" lang="en-US" sz="10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100" spc="-1" strike="noStrike">
                <a:solidFill>
                  <a:srgbClr val="404040"/>
                </a:solidFill>
                <a:latin typeface="Trebuchet MS"/>
                <a:ea typeface="Arial"/>
              </a:rPr>
              <a:t>Numerik</a:t>
            </a:r>
            <a:endParaRPr b="0" lang="en-US" sz="11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000" spc="-1" strike="noStrike">
                <a:solidFill>
                  <a:srgbClr val="404040"/>
                </a:solidFill>
                <a:latin typeface="Trebuchet MS"/>
                <a:ea typeface="Arial"/>
              </a:rPr>
              <a:t>Einführung in die Numerik (3. Semester)</a:t>
            </a:r>
            <a:endParaRPr b="0" lang="en-US" sz="10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000" spc="-1" strike="noStrike">
                <a:solidFill>
                  <a:srgbClr val="404040"/>
                </a:solidFill>
                <a:latin typeface="Trebuchet MS"/>
                <a:ea typeface="Arial"/>
              </a:rPr>
              <a:t>Programmierkurs (i.d.R. Vorsemesterkurs vor dem 3. Semester)</a:t>
            </a:r>
            <a:endParaRPr b="0" lang="en-US" sz="10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100" spc="-1" strike="noStrike">
                <a:solidFill>
                  <a:srgbClr val="404040"/>
                </a:solidFill>
                <a:latin typeface="Trebuchet MS"/>
                <a:ea typeface="Arial"/>
              </a:rPr>
              <a:t>Algebra &amp; Geometrie</a:t>
            </a:r>
            <a:endParaRPr b="0" lang="en-US" sz="11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000" spc="-1" strike="noStrike">
                <a:solidFill>
                  <a:srgbClr val="404040"/>
                </a:solidFill>
                <a:latin typeface="Trebuchet MS"/>
                <a:ea typeface="Arial"/>
              </a:rPr>
              <a:t>Lineare Algebra 1 (1. Semester)</a:t>
            </a:r>
            <a:endParaRPr b="0" lang="en-US" sz="10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000" spc="-1" strike="noStrike">
                <a:solidFill>
                  <a:srgbClr val="404040"/>
                </a:solidFill>
                <a:latin typeface="Trebuchet MS"/>
                <a:ea typeface="Arial"/>
              </a:rPr>
              <a:t>Lineare Algebra 2 (2. Semester)</a:t>
            </a:r>
            <a:endParaRPr b="0" lang="en-US" sz="10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100" spc="-1" strike="noStrike">
                <a:solidFill>
                  <a:srgbClr val="404040"/>
                </a:solidFill>
                <a:latin typeface="Trebuchet MS"/>
                <a:ea typeface="Arial"/>
              </a:rPr>
              <a:t>Stochastik</a:t>
            </a:r>
            <a:endParaRPr b="0" lang="en-US" sz="11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000" spc="-1" strike="noStrike">
                <a:solidFill>
                  <a:srgbClr val="404040"/>
                </a:solidFill>
                <a:latin typeface="Trebuchet MS"/>
                <a:ea typeface="Arial"/>
              </a:rPr>
              <a:t>Elementare Stochastik (2. Semester)</a:t>
            </a:r>
            <a:endParaRPr b="0" lang="en-US" sz="10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100" spc="-1" strike="noStrike">
                <a:solidFill>
                  <a:srgbClr val="404040"/>
                </a:solidFill>
                <a:latin typeface="Trebuchet MS"/>
                <a:ea typeface="Arial"/>
              </a:rPr>
              <a:t>Diskrete Mathematik</a:t>
            </a:r>
            <a:endParaRPr b="0" lang="en-US" sz="11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000" spc="-1" strike="noStrike">
                <a:solidFill>
                  <a:srgbClr val="404040"/>
                </a:solidFill>
                <a:latin typeface="Trebuchet MS"/>
                <a:ea typeface="Arial"/>
              </a:rPr>
              <a:t>Einführung in die Computerorientierte Mathematik (1. Semester)</a:t>
            </a:r>
            <a:endParaRPr b="0" lang="en-US" sz="10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000" spc="-1" strike="noStrike">
                <a:solidFill>
                  <a:srgbClr val="404040"/>
                </a:solidFill>
                <a:latin typeface="Trebuchet MS"/>
                <a:ea typeface="Arial"/>
              </a:rPr>
              <a:t>Diskrete Mathematik (4. Semester)</a:t>
            </a:r>
            <a:endParaRPr b="0" lang="en-US" sz="10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100" spc="-1" strike="noStrike">
                <a:solidFill>
                  <a:srgbClr val="404040"/>
                </a:solidFill>
                <a:latin typeface="Trebuchet MS"/>
                <a:ea typeface="Arial"/>
              </a:rPr>
              <a:t>Proseminar nach Wahl (2. oder 3. Semester bietet sich an)</a:t>
            </a:r>
            <a:endParaRPr b="0" lang="en-US" sz="11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100" spc="-1" strike="noStrike">
                <a:solidFill>
                  <a:srgbClr val="404040"/>
                </a:solidFill>
                <a:latin typeface="Trebuchet MS"/>
                <a:ea typeface="Arial"/>
              </a:rPr>
              <a:t>Betriebspraktikum oder Tutorium</a:t>
            </a:r>
            <a:endParaRPr b="0" lang="en-US" sz="11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000" spc="-1" strike="noStrike">
                <a:solidFill>
                  <a:srgbClr val="404040"/>
                </a:solidFill>
                <a:latin typeface="Trebuchet MS"/>
                <a:ea typeface="Arial"/>
              </a:rPr>
              <a:t>Siehe Vortrag des Studiendekans</a:t>
            </a:r>
            <a:endParaRPr b="0" lang="en-US" sz="1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Inhalt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17" name="CustomShape 2"/>
          <p:cNvSpPr/>
          <p:nvPr/>
        </p:nvSpPr>
        <p:spPr>
          <a:xfrm>
            <a:off x="677160" y="15199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Das System „Universität“</a:t>
            </a:r>
            <a:endParaRPr b="0" lang="en-US" sz="14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„</a:t>
            </a: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Das Erste Semester“</a:t>
            </a:r>
            <a:endParaRPr b="0" lang="en-US" sz="14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Anmeldung zu Klausuren</a:t>
            </a:r>
            <a:endParaRPr b="0" lang="en-US" sz="14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Accounts und Nummern</a:t>
            </a:r>
            <a:endParaRPr b="0" lang="en-US" sz="14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HRZ und studentische Mail-Adresse</a:t>
            </a:r>
            <a:endParaRPr b="0" lang="en-US" sz="12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Matrikelnummer und Goethe-Card</a:t>
            </a:r>
            <a:endParaRPr b="0" lang="en-US" sz="12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QIS-System</a:t>
            </a:r>
            <a:endParaRPr b="0" lang="en-US" sz="14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Studien- und Semesterbescheinigungen</a:t>
            </a:r>
            <a:endParaRPr b="0" lang="en-US" sz="12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Das Vorlesungsverzeichnis</a:t>
            </a:r>
            <a:endParaRPr b="0" lang="en-US" sz="12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OLAT</a:t>
            </a:r>
            <a:endParaRPr b="0" lang="en-US" sz="14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DejaVu Sans"/>
              </a:rPr>
              <a:t>Tipps zum Mathestudium</a:t>
            </a:r>
            <a:endParaRPr b="0" lang="en-US" sz="14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Ansprechpartner</a:t>
            </a:r>
            <a:endParaRPr b="0" lang="en-US" sz="14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Rückmeldung und Semesterbeitrag</a:t>
            </a:r>
            <a:endParaRPr b="0" lang="en-US" sz="14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Angebote, die man kennen sollte, …</a:t>
            </a:r>
            <a:endParaRPr b="0" lang="en-US" sz="14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Anmerkungen zur aktuellen Lage</a:t>
            </a:r>
            <a:endParaRPr b="0" lang="en-US" sz="1400" spc="-1" strike="noStrike">
              <a:latin typeface="Arial"/>
            </a:endParaRPr>
          </a:p>
          <a:p>
            <a:pPr marL="457200">
              <a:lnSpc>
                <a:spcPct val="8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Vertiefungsbereich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53" name="CustomShape 2"/>
          <p:cNvSpPr/>
          <p:nvPr/>
        </p:nvSpPr>
        <p:spPr>
          <a:xfrm>
            <a:off x="677160" y="1350360"/>
            <a:ext cx="8595360" cy="46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18 CP „Spezialisierung“</a:t>
            </a:r>
            <a:endParaRPr b="0" lang="en-US" sz="14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4+2, 2+1 und Seminar aus einem „Gebiet“ (z.B.: Analysis, Diskrete Mathematik)</a:t>
            </a:r>
            <a:endParaRPr b="0" lang="en-US" sz="12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14 CP „Wahlpflicht außer Spezialisierung“</a:t>
            </a:r>
            <a:endParaRPr b="0" lang="en-US" sz="14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Mindestens (!) 14 CP, d.h. auch 18 o.ä. wären in Ordnung – egal ob durch Vorlesungen oder auch ein zweites Seminar</a:t>
            </a:r>
            <a:endParaRPr b="0" lang="en-US" sz="12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Insgesamt: 41 CP</a:t>
            </a:r>
            <a:endParaRPr b="0" lang="en-US" sz="14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18 Spezialisierung</a:t>
            </a:r>
            <a:endParaRPr b="0" lang="en-US" sz="12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14 Wahlpflicht ohne Spezialisierung</a:t>
            </a:r>
            <a:endParaRPr b="0" lang="en-US" sz="12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9 nach Wahl</a:t>
            </a:r>
            <a:endParaRPr b="0" lang="en-US" sz="12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Dabei muss gelten:</a:t>
            </a:r>
            <a:endParaRPr b="0" lang="en-US" sz="14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Insgesamt wurden exakt zwei Seminare besucht</a:t>
            </a:r>
            <a:endParaRPr b="0" lang="en-US" sz="12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Mindestens eins der Seminare gehört zur Spezialisierung</a:t>
            </a:r>
            <a:endParaRPr b="0" lang="en-US" sz="12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Die Bachelorarbeit wird im Gebiet der Spezialisierung geschrieben.</a:t>
            </a:r>
            <a:endParaRPr b="0" lang="en-US" sz="12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Standard-Weg</a:t>
            </a:r>
            <a:endParaRPr b="0" lang="en-US" sz="14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4+2, 2+1, Seminar Spezialisierung</a:t>
            </a:r>
            <a:endParaRPr b="0" lang="en-US" sz="12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4+2, 2+1, außerhalb der Spezialisierung</a:t>
            </a:r>
            <a:endParaRPr b="0" lang="en-US" sz="12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200" spc="-1" strike="noStrike">
                <a:solidFill>
                  <a:srgbClr val="404040"/>
                </a:solidFill>
                <a:latin typeface="Trebuchet MS"/>
                <a:ea typeface="Arial"/>
              </a:rPr>
              <a:t>2+1, Seminar nach Wahl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Vertiefungsbereich / Bachelorarbeit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55" name="CustomShape 2"/>
          <p:cNvSpPr/>
          <p:nvPr/>
        </p:nvSpPr>
        <p:spPr>
          <a:xfrm>
            <a:off x="677160" y="1541880"/>
            <a:ext cx="8595360" cy="449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Beginn gegen Ende des Pflichtbereichs ( ca. 3. oder 4. Semester)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Weitere Infos in der Prüfungsordnung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Es gibt regelmäßig eine Bachelor Spezialisierungs/Vertiefungs-Infoveranstaltung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Bachelorarbeit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Informationen und Beispiele beim E-Learning: </a:t>
            </a:r>
            <a:r>
              <a:rPr b="0" lang="de-DE" sz="1600" spc="-1" strike="noStrike" u="sng">
                <a:solidFill>
                  <a:srgbClr val="3fcde7"/>
                </a:solidFill>
                <a:uFillTx/>
                <a:latin typeface="Trebuchet MS"/>
                <a:ea typeface="Arial"/>
                <a:hlinkClick r:id="rId1"/>
              </a:rPr>
              <a:t>https://www.uni-frankfurt.de/49625732/e-learning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Benutzername: elearning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Passwort: auf Anfrage bei uns oder beim E-Learning-Team</a:t>
            </a: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Noten und Ähnliches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57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Es gehen </a:t>
            </a:r>
            <a:r>
              <a:rPr b="1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nicht</a:t>
            </a: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 in die Bachelornote </a:t>
            </a:r>
            <a:r>
              <a:rPr b="1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ein (Studienleistungen)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Analysis 1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Lineare Algebra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Einführung in die Computerorientierte Mathematik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Proseminar</a:t>
            </a:r>
            <a:endParaRPr b="0" lang="en-US" sz="16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Für die „Ersti-Klausuren“ gibt es jeweils einen Freiversuch bei Antritt des erst möglichen Termins d.h. ihr habt je Modul bis zu vier Versuche!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Gilt aber nur für den erst Möglichen Termin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Für andere Klausuren gilt prinzipiell: 3 Versuche und der dritte ist mündlich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CustomShape 1"/>
          <p:cNvSpPr/>
          <p:nvPr/>
        </p:nvSpPr>
        <p:spPr>
          <a:xfrm>
            <a:off x="677160" y="2700720"/>
            <a:ext cx="8595360" cy="182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4000" spc="-1" strike="noStrike">
                <a:solidFill>
                  <a:srgbClr val="5fcbef"/>
                </a:solidFill>
                <a:latin typeface="Trebuchet MS"/>
                <a:ea typeface="Arial"/>
              </a:rPr>
              <a:t>Accounts und Nummern</a:t>
            </a:r>
            <a:endParaRPr b="0" lang="en-US" sz="4000" spc="-1" strike="noStrike">
              <a:latin typeface="Arial"/>
            </a:endParaRPr>
          </a:p>
        </p:txBody>
      </p:sp>
      <p:sp>
        <p:nvSpPr>
          <p:cNvPr id="259" name="CustomShape 2"/>
          <p:cNvSpPr/>
          <p:nvPr/>
        </p:nvSpPr>
        <p:spPr>
          <a:xfrm>
            <a:off x="677160" y="4527360"/>
            <a:ext cx="8595360" cy="85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Accounts und Nummern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61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HRZ- Account: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z.B. s123456 (Login) mit separat zugeschicktem Passwort </a:t>
            </a:r>
            <a:endParaRPr b="0" lang="en-US" sz="16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Nutzung: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Login OLAT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Login QIS inklusive Vorlesungsverzeichnis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W-LAN Netze (Flughafen, eduroam, Freiflug)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Studentische Mail-Adresse </a:t>
            </a:r>
            <a:r>
              <a:rPr b="0" lang="de-DE" sz="1600" spc="-1" strike="noStrike" u="sng">
                <a:solidFill>
                  <a:srgbClr val="3fcde7"/>
                </a:solidFill>
                <a:uFillTx/>
                <a:latin typeface="Trebuchet MS"/>
                <a:ea typeface="Arial"/>
                <a:hlinkClick r:id="rId1"/>
              </a:rPr>
              <a:t>s123456@stud.uni-frankfurt.de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Bibliothek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Accounts und Nummern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63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Matrikelnummer: Für Klausuren, generell zur „Identifikation“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264" name="Grafik 5" descr=""/>
          <p:cNvPicPr/>
          <p:nvPr/>
        </p:nvPicPr>
        <p:blipFill>
          <a:blip r:embed="rId1"/>
          <a:stretch/>
        </p:blipFill>
        <p:spPr>
          <a:xfrm>
            <a:off x="3390840" y="3060000"/>
            <a:ext cx="3808440" cy="251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CustomShape 1"/>
          <p:cNvSpPr/>
          <p:nvPr/>
        </p:nvSpPr>
        <p:spPr>
          <a:xfrm>
            <a:off x="677160" y="609480"/>
            <a:ext cx="8595000" cy="1319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3600" spc="-1" strike="noStrike">
                <a:solidFill>
                  <a:srgbClr val="000000"/>
                </a:solidFill>
                <a:latin typeface="Trebuchet MS"/>
                <a:ea typeface="DejaVu Sans"/>
              </a:rPr>
              <a:t>Übersicht Lernplatformen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66" name="CustomShape 2"/>
          <p:cNvSpPr/>
          <p:nvPr/>
        </p:nvSpPr>
        <p:spPr>
          <a:xfrm>
            <a:off x="677160" y="1737360"/>
            <a:ext cx="8595000" cy="387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Uni-Email: </a:t>
            </a:r>
            <a:r>
              <a:rPr b="0" lang="de-DE" sz="1800" spc="-1" strike="noStrike" u="sng">
                <a:solidFill>
                  <a:srgbClr val="3fcde7"/>
                </a:solidFill>
                <a:uFillTx/>
                <a:latin typeface="Trebuchet MS"/>
                <a:ea typeface="Arial"/>
                <a:hlinkClick r:id="rId1"/>
              </a:rPr>
              <a:t>https://webmail.uni-frankfurt.de/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QIS: </a:t>
            </a:r>
            <a:r>
              <a:rPr b="0" lang="de-DE" sz="1800" spc="-1" strike="noStrike" u="sng">
                <a:solidFill>
                  <a:srgbClr val="3fcde7"/>
                </a:solidFill>
                <a:uFillTx/>
                <a:latin typeface="Trebuchet MS"/>
                <a:ea typeface="DejaVu Sans"/>
                <a:hlinkClick r:id="rId2"/>
              </a:rPr>
              <a:t>https://qis.server.uni-frankfurt.de/qisserver/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OLAT: </a:t>
            </a:r>
            <a:r>
              <a:rPr b="0" lang="de-DE" sz="1800" spc="-1" strike="noStrike" u="sng">
                <a:solidFill>
                  <a:srgbClr val="3fcde7"/>
                </a:solidFill>
                <a:uFillTx/>
                <a:latin typeface="Trebuchet MS"/>
                <a:ea typeface="DejaVu Sans"/>
                <a:hlinkClick r:id="rId3"/>
              </a:rPr>
              <a:t>https://olat-ce.server.uni-frankfurt.de/olat/home?1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Bücherei: </a:t>
            </a:r>
            <a:r>
              <a:rPr b="0" lang="de-DE" sz="1800" spc="-1" strike="noStrike" u="sng">
                <a:solidFill>
                  <a:srgbClr val="3fcde7"/>
                </a:solidFill>
                <a:uFillTx/>
                <a:latin typeface="Trebuchet MS"/>
                <a:ea typeface="DejaVu Sans"/>
                <a:hlinkClick r:id="rId4"/>
              </a:rPr>
              <a:t>https://www.ub.uni-frankfurt.de/online/home.html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CustomShape 1"/>
          <p:cNvSpPr/>
          <p:nvPr/>
        </p:nvSpPr>
        <p:spPr>
          <a:xfrm>
            <a:off x="677160" y="609480"/>
            <a:ext cx="8595360" cy="93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Webmail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68" name="CustomShape 2"/>
          <p:cNvSpPr/>
          <p:nvPr/>
        </p:nvSpPr>
        <p:spPr>
          <a:xfrm>
            <a:off x="677160" y="1877040"/>
            <a:ext cx="8595360" cy="46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webmail.uni-frankfurt.de (Login-Plattform)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Weiterleitung: Weiterleitung an private Mail-Adresse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Alias: z.B.: </a:t>
            </a:r>
            <a:r>
              <a:rPr b="0" lang="de-DE" sz="1800" spc="-1" strike="noStrike" u="sng">
                <a:solidFill>
                  <a:srgbClr val="3fcde7"/>
                </a:solidFill>
                <a:uFillTx/>
                <a:latin typeface="Trebuchet MS"/>
                <a:ea typeface="Arial"/>
                <a:hlinkClick r:id="rId1"/>
              </a:rPr>
              <a:t>student23@stud.uni-frankfurt.de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Weitere HRZ-Alias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600" spc="-1" strike="noStrike">
              <a:latin typeface="Arial"/>
            </a:endParaRPr>
          </a:p>
        </p:txBody>
      </p:sp>
      <p:pic>
        <p:nvPicPr>
          <p:cNvPr id="269" name="Grafik 3" descr=""/>
          <p:cNvPicPr/>
          <p:nvPr/>
        </p:nvPicPr>
        <p:blipFill>
          <a:blip r:embed="rId2"/>
          <a:stretch/>
        </p:blipFill>
        <p:spPr>
          <a:xfrm>
            <a:off x="1125720" y="2239200"/>
            <a:ext cx="7178040" cy="2926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CustomShape 4"/>
          <p:cNvSpPr/>
          <p:nvPr/>
        </p:nvSpPr>
        <p:spPr>
          <a:xfrm>
            <a:off x="677160" y="609480"/>
            <a:ext cx="8595360" cy="93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Unimail im Mail-Client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71" name="CustomShape 3"/>
          <p:cNvSpPr/>
          <p:nvPr/>
        </p:nvSpPr>
        <p:spPr>
          <a:xfrm>
            <a:off x="677160" y="1877040"/>
            <a:ext cx="8595360" cy="46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  <a:hlinkClick r:id="rId1"/>
              </a:rPr>
              <a:t>https://www.rz.uni-frankfurt.de/43919132/Einrichten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1600" spc="-1" strike="noStrike">
              <a:latin typeface="Arial"/>
            </a:endParaRPr>
          </a:p>
        </p:txBody>
      </p:sp>
      <p:pic>
        <p:nvPicPr>
          <p:cNvPr id="272" name="" descr=""/>
          <p:cNvPicPr/>
          <p:nvPr/>
        </p:nvPicPr>
        <p:blipFill>
          <a:blip r:embed="rId2"/>
          <a:stretch/>
        </p:blipFill>
        <p:spPr>
          <a:xfrm>
            <a:off x="1143000" y="2274840"/>
            <a:ext cx="5546880" cy="4354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QIS-System - Vorlesungsverzeichnis</a:t>
            </a:r>
            <a:endParaRPr b="0" lang="en-US" sz="3600" spc="-1" strike="noStrike">
              <a:latin typeface="Arial"/>
            </a:endParaRPr>
          </a:p>
        </p:txBody>
      </p:sp>
      <p:pic>
        <p:nvPicPr>
          <p:cNvPr id="274" name="Inhaltsplatzhalter 3" descr=""/>
          <p:cNvPicPr/>
          <p:nvPr/>
        </p:nvPicPr>
        <p:blipFill>
          <a:blip r:embed="rId1">
            <a:lum bright="-50000"/>
          </a:blip>
          <a:stretch/>
        </p:blipFill>
        <p:spPr>
          <a:xfrm>
            <a:off x="869040" y="1212120"/>
            <a:ext cx="9030240" cy="5447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CustomShape 1"/>
          <p:cNvSpPr/>
          <p:nvPr/>
        </p:nvSpPr>
        <p:spPr>
          <a:xfrm>
            <a:off x="677160" y="2700720"/>
            <a:ext cx="8595360" cy="182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4000" spc="-1" strike="noStrike">
                <a:solidFill>
                  <a:srgbClr val="5fcbef"/>
                </a:solidFill>
                <a:latin typeface="Trebuchet MS"/>
                <a:ea typeface="Arial"/>
              </a:rPr>
              <a:t>Das System „Universität“</a:t>
            </a:r>
            <a:endParaRPr b="0" lang="en-US" sz="4000" spc="-1" strike="noStrike">
              <a:latin typeface="Arial"/>
            </a:endParaRPr>
          </a:p>
        </p:txBody>
      </p:sp>
      <p:sp>
        <p:nvSpPr>
          <p:cNvPr id="219" name="CustomShape 2"/>
          <p:cNvSpPr/>
          <p:nvPr/>
        </p:nvSpPr>
        <p:spPr>
          <a:xfrm>
            <a:off x="677160" y="4527360"/>
            <a:ext cx="8595360" cy="85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OLAT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76" name="CustomShape 2"/>
          <p:cNvSpPr/>
          <p:nvPr/>
        </p:nvSpPr>
        <p:spPr>
          <a:xfrm>
            <a:off x="677160" y="2160720"/>
            <a:ext cx="362088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Olat.server.uni-frankfurt.de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Die Plattform, wo praktisch alle Vorlesungen koordiniert werden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Beispiel: Analysis 1 Kurs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Kurs finden „Kursangebote“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Zugriff „Lehren und Lernen“</a:t>
            </a:r>
            <a:endParaRPr b="0" lang="en-US" sz="1600" spc="-1" strike="noStrike">
              <a:latin typeface="Arial"/>
            </a:endParaRPr>
          </a:p>
        </p:txBody>
      </p:sp>
      <p:pic>
        <p:nvPicPr>
          <p:cNvPr id="277" name="Grafik 4" descr=""/>
          <p:cNvPicPr/>
          <p:nvPr/>
        </p:nvPicPr>
        <p:blipFill>
          <a:blip r:embed="rId1"/>
          <a:stretch/>
        </p:blipFill>
        <p:spPr>
          <a:xfrm>
            <a:off x="4299120" y="173520"/>
            <a:ext cx="7448400" cy="6578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Studienverlauf – Planung und Sicherheit!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79" name="CustomShape 2"/>
          <p:cNvSpPr/>
          <p:nvPr/>
        </p:nvSpPr>
        <p:spPr>
          <a:xfrm>
            <a:off x="677160" y="2160720"/>
            <a:ext cx="8730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Anmeldung Bachlorprüfung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 u="sng">
                <a:solidFill>
                  <a:srgbClr val="3fcde7"/>
                </a:solidFill>
                <a:uFillTx/>
                <a:latin typeface="Trebuchet MS"/>
                <a:ea typeface="DejaVu Sans"/>
                <a:hlinkClick r:id="rId1"/>
              </a:rPr>
              <a:t>https://www.uni-frankfurt.de/115619198/Pr%C3%BCfungsamt_Mathematik#a_fe97e86d-20bfbbe6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 u="sng">
                <a:solidFill>
                  <a:srgbClr val="3fcde7"/>
                </a:solidFill>
                <a:uFillTx/>
                <a:latin typeface="Trebuchet MS"/>
                <a:ea typeface="Arial"/>
                <a:hlinkClick r:id="rId2"/>
              </a:rPr>
              <a:t>https://www.uni-frankfurt.de/47679043/studord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Prüfungsordnung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Was sollte man davon lesen?</a:t>
            </a:r>
            <a:endParaRPr b="0" lang="en-US" sz="1600" spc="-1" strike="noStrike">
              <a:latin typeface="Arial"/>
            </a:endParaRPr>
          </a:p>
          <a:p>
            <a:pPr lvl="2" marL="1143000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Nicht alles bis ins Detail, aber den grundlegenden Aufbau des Studiums sollte jeder kennen!</a:t>
            </a:r>
            <a:endParaRPr b="0" lang="en-US" sz="1400" spc="-1" strike="noStrike">
              <a:latin typeface="Arial"/>
            </a:endParaRPr>
          </a:p>
          <a:p>
            <a:pPr lvl="2" marL="1143000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„</a:t>
            </a: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Wissen heißt, wissen, wo etwas steht… “</a:t>
            </a: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CustomShape 1"/>
          <p:cNvSpPr/>
          <p:nvPr/>
        </p:nvSpPr>
        <p:spPr>
          <a:xfrm>
            <a:off x="677160" y="609480"/>
            <a:ext cx="8595000" cy="1319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DejaVu Sans"/>
              </a:rPr>
              <a:t>Tipps zum Mathestudium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81" name="CustomShape 2"/>
          <p:cNvSpPr/>
          <p:nvPr/>
        </p:nvSpPr>
        <p:spPr>
          <a:xfrm>
            <a:off x="677160" y="1929240"/>
            <a:ext cx="8595000" cy="3365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Kontinuierliches Lernen und Mitarbeiten statt vor der Prüfung alles auf einmal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Übungsblätter gewissenhaft machen, auch wenn man die Zulassung hat. Auch wenn es verlockend ist: Nicht nur Lösungen nachvollziehen, selber (lange) versuchen drauf zu kommen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Sucht euch Lerngruppen, ein:e Lernpartner:in! Zusammen macht Mathe mehr Spaß! (Entweder in Präsenz oder z.B. auf dem Lernzentrums Discord-Server)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Zeitmanagement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Denkt nicht drüber nach, was ihr (noch) nicht könnt, sondern über das was ihr schon geschafft habt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CustomShape 1"/>
          <p:cNvSpPr/>
          <p:nvPr/>
        </p:nvSpPr>
        <p:spPr>
          <a:xfrm>
            <a:off x="677160" y="609480"/>
            <a:ext cx="8595000" cy="1319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DejaVu Sans"/>
              </a:rPr>
              <a:t>Tipps zum Mathestudium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83" name="CustomShape 2"/>
          <p:cNvSpPr/>
          <p:nvPr/>
        </p:nvSpPr>
        <p:spPr>
          <a:xfrm>
            <a:off x="677160" y="1929240"/>
            <a:ext cx="8595000" cy="3365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Traut euch Fragen zu stellen in der (digitalen) Vorlesung und in den Tutorien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Nutzt das </a:t>
            </a:r>
            <a:r>
              <a:rPr b="1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Lernzentrum</a:t>
            </a:r>
            <a:endParaRPr b="0" lang="en-US" sz="1800" spc="-1" strike="noStrike">
              <a:latin typeface="Arial"/>
            </a:endParaRPr>
          </a:p>
          <a:p>
            <a:pPr lvl="1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Zu verschiedenen Zeiten hingehen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Lest sorgsam die Korrekturen eurer Tutorin/eures Tutors und arbeitet die Tipps/Anmerkungen in eure nächste Abgabe ein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Sucht neue Lern- und Arbeitsmethoden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Durchhaltevermögen, nicht aufgeben… es lohnt sich!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Seid fleißig, dann wird das schon!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CustomShape 1"/>
          <p:cNvSpPr/>
          <p:nvPr/>
        </p:nvSpPr>
        <p:spPr>
          <a:xfrm>
            <a:off x="677160" y="2700720"/>
            <a:ext cx="8595360" cy="182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4000" spc="-1" strike="noStrike">
                <a:solidFill>
                  <a:srgbClr val="5fcbef"/>
                </a:solidFill>
                <a:latin typeface="Trebuchet MS"/>
                <a:ea typeface="Arial"/>
              </a:rPr>
              <a:t>Ansprechpartner</a:t>
            </a:r>
            <a:endParaRPr b="0" lang="en-US" sz="4000" spc="-1" strike="noStrike">
              <a:latin typeface="Arial"/>
            </a:endParaRPr>
          </a:p>
        </p:txBody>
      </p:sp>
      <p:sp>
        <p:nvSpPr>
          <p:cNvPr id="285" name="CustomShape 2"/>
          <p:cNvSpPr/>
          <p:nvPr/>
        </p:nvSpPr>
        <p:spPr>
          <a:xfrm>
            <a:off x="677160" y="4527360"/>
            <a:ext cx="8595360" cy="85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Ansprechpartner Mathematik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87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700" spc="-1" strike="noStrike">
                <a:solidFill>
                  <a:srgbClr val="404040"/>
                </a:solidFill>
                <a:latin typeface="Trebuchet MS"/>
                <a:ea typeface="Arial"/>
              </a:rPr>
              <a:t>Fachschaft Mathematik: </a:t>
            </a:r>
            <a:r>
              <a:rPr b="1" lang="de-DE" sz="1700" spc="-1" strike="noStrike">
                <a:solidFill>
                  <a:srgbClr val="2c3c43"/>
                </a:solidFill>
                <a:latin typeface="Trebuchet MS"/>
                <a:ea typeface="Arial"/>
              </a:rPr>
              <a:t>http://www.uni-frankfurt.de/50414731/Die-Fachschaft?</a:t>
            </a:r>
            <a:endParaRPr b="0" lang="en-US" sz="17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500" spc="-1" strike="noStrike">
                <a:solidFill>
                  <a:srgbClr val="404040"/>
                </a:solidFill>
                <a:latin typeface="Trebuchet MS"/>
                <a:ea typeface="Arial"/>
              </a:rPr>
              <a:t>Kontakt: </a:t>
            </a:r>
            <a:r>
              <a:rPr b="1" lang="de-DE" sz="1500" spc="-1" strike="noStrike">
                <a:solidFill>
                  <a:srgbClr val="2c3c43"/>
                </a:solidFill>
                <a:latin typeface="Trebuchet MS"/>
                <a:ea typeface="Arial"/>
              </a:rPr>
              <a:t>fachschaft@list.math.uni-frankfurt.de</a:t>
            </a:r>
            <a:endParaRPr b="0" lang="en-US" sz="15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500" spc="-1" strike="noStrike">
                <a:solidFill>
                  <a:srgbClr val="404040"/>
                </a:solidFill>
                <a:latin typeface="Trebuchet MS"/>
                <a:ea typeface="Arial"/>
              </a:rPr>
              <a:t>Nachfragen zur Studienordnung, dem Studienablauf, Probleme mit Dozenten und Tutoren </a:t>
            </a:r>
            <a:endParaRPr b="0" lang="en-US" sz="15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500" spc="-1" strike="noStrike">
                <a:solidFill>
                  <a:srgbClr val="404040"/>
                </a:solidFill>
                <a:latin typeface="Trebuchet MS"/>
                <a:ea typeface="Arial"/>
              </a:rPr>
              <a:t>regelmäßige Treffen: Montags, genauere Infos auf der Homepage</a:t>
            </a:r>
            <a:endParaRPr b="0" lang="en-US" sz="15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700" spc="-1" strike="noStrike">
                <a:solidFill>
                  <a:srgbClr val="404040"/>
                </a:solidFill>
                <a:latin typeface="Trebuchet MS"/>
                <a:ea typeface="Arial"/>
              </a:rPr>
              <a:t>Lernzentrum Mathematik</a:t>
            </a:r>
            <a:endParaRPr b="0" lang="en-US" sz="17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500" spc="-1" strike="noStrike">
                <a:solidFill>
                  <a:srgbClr val="404040"/>
                </a:solidFill>
                <a:latin typeface="Trebuchet MS"/>
                <a:ea typeface="Arial"/>
              </a:rPr>
              <a:t>Discord-Server (Anmeldung über OLAT)</a:t>
            </a:r>
            <a:endParaRPr b="0" lang="en-US" sz="15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700" spc="-1" strike="noStrike">
                <a:solidFill>
                  <a:srgbClr val="404040"/>
                </a:solidFill>
                <a:latin typeface="Trebuchet MS"/>
                <a:ea typeface="Arial"/>
              </a:rPr>
              <a:t>Büro für Mathematik</a:t>
            </a:r>
            <a:endParaRPr b="0" lang="en-US" sz="17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500" spc="-1" strike="noStrike">
                <a:solidFill>
                  <a:srgbClr val="404040"/>
                </a:solidFill>
                <a:latin typeface="Trebuchet MS"/>
                <a:ea typeface="Arial"/>
              </a:rPr>
              <a:t>z.B. zum Abschluss von HiWi-Verträgen</a:t>
            </a:r>
            <a:endParaRPr b="0" lang="en-US" sz="1500" spc="-1" strike="noStrike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700" spc="-1" strike="noStrike">
                <a:solidFill>
                  <a:srgbClr val="404040"/>
                </a:solidFill>
                <a:latin typeface="Trebuchet MS"/>
                <a:ea typeface="Arial"/>
              </a:rPr>
              <a:t>Prüfungsamt</a:t>
            </a:r>
            <a:endParaRPr b="0" lang="en-US" sz="17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500" spc="-1" strike="noStrike">
                <a:solidFill>
                  <a:srgbClr val="404040"/>
                </a:solidFill>
                <a:latin typeface="Trebuchet MS"/>
                <a:ea typeface="Arial"/>
              </a:rPr>
              <a:t>Anmeldung zur Bachelorprüfung</a:t>
            </a:r>
            <a:endParaRPr b="0" lang="en-US" sz="15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500" spc="-1" strike="noStrike">
                <a:solidFill>
                  <a:srgbClr val="404040"/>
                </a:solidFill>
                <a:latin typeface="Trebuchet MS"/>
                <a:ea typeface="Arial"/>
              </a:rPr>
              <a:t>Anmeldung der Bachelorarbeit</a:t>
            </a:r>
            <a:endParaRPr b="0" lang="en-US" sz="1500" spc="-1" strike="noStrike">
              <a:latin typeface="Arial"/>
            </a:endParaRPr>
          </a:p>
          <a:p>
            <a:pPr lvl="1" marL="743040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500" spc="-1" strike="noStrike">
                <a:solidFill>
                  <a:srgbClr val="404040"/>
                </a:solidFill>
                <a:latin typeface="Trebuchet MS"/>
                <a:ea typeface="Arial"/>
              </a:rPr>
              <a:t>Fragen zu Prüfungsverfahren, Anrechnung von Leistungen</a:t>
            </a:r>
            <a:endParaRPr b="0" lang="en-US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Weitere Ansprechpartner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89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Studien-Service-Center und Studiensekretariat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Campus Westend, PEG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Studiumsverwaltung, Fachwechsel, Doppelstudium…</a:t>
            </a:r>
            <a:endParaRPr b="0" lang="en-US" sz="16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AStA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 </a:t>
            </a: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Rechtsberatung, Wohnungssuche, …</a:t>
            </a: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CustomShape 1"/>
          <p:cNvSpPr/>
          <p:nvPr/>
        </p:nvSpPr>
        <p:spPr>
          <a:xfrm>
            <a:off x="588240" y="355320"/>
            <a:ext cx="8595000" cy="1319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Anlaufstellen für Hilfestellung in schwierigen Situationen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91" name="CustomShape 2"/>
          <p:cNvSpPr/>
          <p:nvPr/>
        </p:nvSpPr>
        <p:spPr>
          <a:xfrm>
            <a:off x="510120" y="1823400"/>
            <a:ext cx="8595000" cy="387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Psychosozialen Beratung der Goethe-Universität (Studentenwerk) </a:t>
            </a:r>
            <a:br>
              <a:rPr sz="1400"/>
            </a:b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Website: </a:t>
            </a:r>
            <a:r>
              <a:rPr b="0" lang="de-DE" sz="1400" spc="-1" strike="noStrike" u="sng">
                <a:solidFill>
                  <a:srgbClr val="3fcde7"/>
                </a:solidFill>
                <a:uFillTx/>
                <a:latin typeface="Trebuchet MS"/>
                <a:ea typeface="DejaVu Sans"/>
                <a:hlinkClick r:id="rId1"/>
              </a:rPr>
              <a:t>https://www.studentenwerkfrankfurt.de/beratung-service/psychosozialberatung</a:t>
            </a: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 </a:t>
            </a:r>
            <a:br>
              <a:rPr sz="1400"/>
            </a:b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Offene Sprechstunde: Dienstag und Donnerstag 15-17 Uhr, </a:t>
            </a:r>
            <a:br>
              <a:rPr sz="1400"/>
            </a:b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aktuell telefonisch unter 069 798 34922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Psychotherapeutische Beratungsstelle der Goethe Universität (Studien-Service-Center)</a:t>
            </a:r>
            <a:br>
              <a:rPr sz="1400"/>
            </a:b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Website: </a:t>
            </a:r>
            <a:r>
              <a:rPr b="0" lang="de-DE" sz="1400" spc="-1" strike="noStrike" u="sng">
                <a:solidFill>
                  <a:srgbClr val="3fcde7"/>
                </a:solidFill>
                <a:uFillTx/>
                <a:latin typeface="Trebuchet MS"/>
                <a:ea typeface="DejaVu Sans"/>
                <a:hlinkClick r:id="rId2"/>
              </a:rPr>
              <a:t>https://www.uni-frankfurt.de/35793221/psychotherapeutische</a:t>
            </a: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 Online Termin-Vereinbarung für 50-minütiges Beratungsgespräch per Video (aktuell wenig freie Termine)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Corona Krisentelefon der Goethe Universität (Zentrum für Psychotherapie)</a:t>
            </a:r>
            <a:br>
              <a:rPr sz="1400"/>
            </a:b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Website: </a:t>
            </a:r>
            <a:r>
              <a:rPr b="0" lang="de-DE" sz="1400" spc="-1" strike="noStrike" u="sng">
                <a:solidFill>
                  <a:srgbClr val="3fcde7"/>
                </a:solidFill>
                <a:uFillTx/>
                <a:latin typeface="Trebuchet MS"/>
                <a:ea typeface="DejaVu Sans"/>
                <a:hlinkClick r:id="rId3"/>
              </a:rPr>
              <a:t>https://www.psychologie.uni-frankfurt.de/86817645/Corona_Krisentelefon</a:t>
            </a: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 Telefon-Hotline: 069-798 23849 (Mo, Di, Do, Fr von 10.00 - 13.00 Uhr)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Psychosozialer Krisendienst Frankfurt</a:t>
            </a:r>
            <a:br>
              <a:rPr sz="1400"/>
            </a:b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Website: </a:t>
            </a:r>
            <a:r>
              <a:rPr b="0" lang="de-DE" sz="1400" spc="-1" strike="noStrike" u="sng">
                <a:solidFill>
                  <a:srgbClr val="3fcde7"/>
                </a:solidFill>
                <a:uFillTx/>
                <a:latin typeface="Trebuchet MS"/>
                <a:ea typeface="DejaVu Sans"/>
                <a:hlinkClick r:id="rId4"/>
              </a:rPr>
              <a:t>https://www.bsf-frankfurt.de/krisendienst/</a:t>
            </a: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 </a:t>
            </a:r>
            <a:br>
              <a:rPr sz="1400"/>
            </a:b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Telefon-Hotline: 069 611375 (9 Uhr bis 1 Uhr nachts durchgängig)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TelefonSeelsorge Deutschland</a:t>
            </a:r>
            <a:br>
              <a:rPr sz="1400"/>
            </a:b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Website: </a:t>
            </a:r>
            <a:r>
              <a:rPr b="0" lang="de-DE" sz="1400" spc="-1" strike="noStrike" u="sng">
                <a:solidFill>
                  <a:srgbClr val="3fcde7"/>
                </a:solidFill>
                <a:uFillTx/>
                <a:latin typeface="Trebuchet MS"/>
                <a:ea typeface="DejaVu Sans"/>
                <a:hlinkClick r:id="rId5"/>
              </a:rPr>
              <a:t>https://www.telefonseelsorge.de/</a:t>
            </a:r>
            <a:br>
              <a:rPr sz="1400"/>
            </a:br>
            <a:r>
              <a:rPr b="0" lang="de-DE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Telefon-Hotline: 0800 1110111 oder 0800 1110222 (rund um die Uhr)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Rückmeldung und Semesterbeitrag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93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Rückmeldung = „Bezahlen des Semesterbeitrags für das nächste Semester“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Januar bzw. Juli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Februar / August mit 30€ Strafe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Danach: Zwangsexmatrikulation!</a:t>
            </a:r>
            <a:endParaRPr b="0" lang="en-US" sz="1600" spc="-1" strike="noStrike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Nach erfolgreicher Rückmeldung: Goethe-Card validieren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RMV-Ticket (http://asta-frankfurt.de/angebote/geltungsbereich-des-semestertickets)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Kulturticket (http://asta-frankfurt.de/aktuelles/kulturticket)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Palmengarten (http://asta-frankfurt.de/angebote/rmv-semesterticket/palmengarten-asta-ticket)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U.v.m.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Angebote, die man kennen sollte:</a:t>
            </a:r>
            <a:br>
              <a:rPr sz="1800"/>
            </a:b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Uni-Sport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95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Zentrum für Hochschulsport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Angebote:</a:t>
            </a:r>
            <a:r>
              <a:rPr b="1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 </a:t>
            </a:r>
            <a:r>
              <a:rPr b="1" lang="de-DE" sz="1600" spc="-1" strike="noStrike" u="sng">
                <a:solidFill>
                  <a:srgbClr val="3fcde7"/>
                </a:solidFill>
                <a:uFillTx/>
                <a:latin typeface="Trebuchet MS"/>
                <a:ea typeface="Arial"/>
                <a:hlinkClick r:id="rId1"/>
              </a:rPr>
              <a:t>https://zfh-db.sport.uni-frankfurt.de/angebote/aktueller_zeitraum/index.html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Auch in Coronazeiten gibt es noch ein Programm 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Vorstellung Fachschaft: </a:t>
            </a:r>
            <a:br>
              <a:rPr sz="1800"/>
            </a:b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Wer sind wir und was machen wir?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21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1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Fachschaftsrat: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Einige Studierende, die sich für die Interessen, Probleme, Wünsche der </a:t>
            </a: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	</a:t>
            </a: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Studierenden gegenüber dem Institut einsetzen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  <a:tabLst>
                <a:tab algn="l" pos="0"/>
              </a:tabLst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Neben Hochschulpolitik (FSR, FBR, FSK, …) auch Organisation von studentischen Veranstaltungen wie der Orientierungsveranstaltung, Parties, Weihnachtsfeiern und dem K-Raum-Kult-Kino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  <a:tabLst>
                <a:tab algn="l" pos="0"/>
              </a:tabLst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Interesse? Treffen regelmäßig am Montag um 18 Uhr!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CustomShape 1"/>
          <p:cNvSpPr/>
          <p:nvPr/>
        </p:nvSpPr>
        <p:spPr>
          <a:xfrm>
            <a:off x="677160" y="609480"/>
            <a:ext cx="8595000" cy="1319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Angebote, die man kennen sollte:</a:t>
            </a:r>
            <a:br>
              <a:rPr sz="1800"/>
            </a:b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DejaVu Sans"/>
              </a:rPr>
              <a:t>E</a:t>
            </a: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-learning &amp; Schreibzentrum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97" name="CustomShape 2"/>
          <p:cNvSpPr/>
          <p:nvPr/>
        </p:nvSpPr>
        <p:spPr>
          <a:xfrm>
            <a:off x="677160" y="2160720"/>
            <a:ext cx="8595000" cy="387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E-learning Website: Lernskripte, Erklärvideos,… </a:t>
            </a:r>
            <a:r>
              <a:rPr b="0" lang="de-DE" sz="1800" spc="-1" strike="noStrike" u="sng">
                <a:solidFill>
                  <a:srgbClr val="3fcde7"/>
                </a:solidFill>
                <a:uFillTx/>
                <a:latin typeface="Trebuchet MS"/>
                <a:ea typeface="Arial"/>
                <a:hlinkClick r:id="rId1"/>
              </a:rPr>
              <a:t>https://www.uni-frankfurt.de/49625732/e-learning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Schreibzentrum Website: Verschiedene Schlüsselkompetenzen </a:t>
            </a:r>
            <a:r>
              <a:rPr b="0" lang="de-DE" sz="1800" spc="-1" strike="noStrike" u="sng">
                <a:solidFill>
                  <a:srgbClr val="3fcde7"/>
                </a:solidFill>
                <a:uFillTx/>
                <a:latin typeface="Trebuchet MS"/>
                <a:ea typeface="Arial"/>
                <a:hlinkClick r:id="rId2"/>
              </a:rPr>
              <a:t>https://www.starkerstart.uni-frankfurt.de/82850108/Studierende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CustomShape 1"/>
          <p:cNvSpPr/>
          <p:nvPr/>
        </p:nvSpPr>
        <p:spPr>
          <a:xfrm>
            <a:off x="677160" y="609480"/>
            <a:ext cx="8595000" cy="1319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Angebote, die man kennen sollte:</a:t>
            </a:r>
            <a:endParaRPr b="0" lang="en-US" sz="3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DejaVu Sans"/>
              </a:rPr>
              <a:t>Sprachkurse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99" name="CustomShape 2"/>
          <p:cNvSpPr/>
          <p:nvPr/>
        </p:nvSpPr>
        <p:spPr>
          <a:xfrm>
            <a:off x="677160" y="2160720"/>
            <a:ext cx="8595000" cy="387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1" lang="de-DE" sz="1800" spc="-1" strike="noStrike">
                <a:solidFill>
                  <a:srgbClr val="000000"/>
                </a:solidFill>
                <a:latin typeface="Trebuchet MS"/>
                <a:ea typeface="Arial"/>
              </a:rPr>
              <a:t>Sprachkurse an der Uni: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Französisch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Englisch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Spanisch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Russisch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Chinesisch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Arabisch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Usw.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Angebote, die man kennen sollte:</a:t>
            </a:r>
            <a:br>
              <a:rPr sz="1800"/>
            </a:b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Call-a-Bike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301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45 Minuten pro Fahrt kostenlos mit den Fahrrädern der Deutschen Bahn (CallBikes)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Alle Infos und Anmeldung unter: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de-DE" sz="1800" spc="-1" strike="noStrike" u="sng">
                <a:solidFill>
                  <a:srgbClr val="3fcde7"/>
                </a:solidFill>
                <a:uFillTx/>
                <a:latin typeface="Trebuchet MS"/>
                <a:ea typeface="Arial"/>
                <a:hlinkClick r:id="rId1"/>
              </a:rPr>
              <a:t>http://asta-frankfurt.de/aktuelles/teil-1-neue-infos-zum-asta-campusrad-call-bike-anmeldung-jetzt-moeglich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  <a:tabLst>
                <a:tab algn="l" pos="0"/>
              </a:tabLst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Perfekt um z.B. zwischen Campus Westend und Bockenheim zu pendeln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Angebote, die man kennen sollte: </a:t>
            </a:r>
            <a:br>
              <a:rPr sz="1800"/>
            </a:b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„Night of Science“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303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Einmal im Jahr (Juni) eine Nacht (17 Uhr bis 5 Uhr) publik-wissenschaftliche Vorträge aus allen Naturwissenschaften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Vorträge durch Dozentinnen und Dozenten der Universität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Führungen durch Laboratorien, die Max-Planck-Institute u.ä.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Kostenfreier Eintritt auf dem Campus Riedberg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Helfer gesucht: Es werden immer Helfer, die ca. 1,5 Stunden etwas verkaufen gesucht – als Dankeschön erhalten sie ein Night of Science-T-Shirt, einen Essensbon und 3 Getränkebons</a:t>
            </a:r>
            <a:endParaRPr b="0" lang="en-US" sz="18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1" lang="de-DE" sz="1800" spc="-1" strike="noStrike">
                <a:solidFill>
                  <a:srgbClr val="2c3c43"/>
                </a:solidFill>
                <a:latin typeface="Trebuchet MS"/>
                <a:ea typeface="Arial"/>
              </a:rPr>
              <a:t>http://www.nightofscience.de/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90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de-DE" sz="4400" spc="-1" strike="noStrike">
                <a:solidFill>
                  <a:srgbClr val="5fcbef"/>
                </a:solidFill>
                <a:latin typeface="Trebuchet MS"/>
                <a:ea typeface="Arial"/>
              </a:rPr>
              <a:t>Angebote, die man kennen sollte: </a:t>
            </a:r>
            <a:br>
              <a:rPr sz="4400"/>
            </a:br>
            <a:r>
              <a:rPr b="0" lang="de-DE" sz="4400" spc="-1" strike="noStrike">
                <a:solidFill>
                  <a:srgbClr val="5fcbef"/>
                </a:solidFill>
                <a:latin typeface="Trebuchet MS"/>
                <a:ea typeface="DejaVu Sans"/>
              </a:rPr>
              <a:t>Da Cimino</a:t>
            </a:r>
            <a:br>
              <a:rPr sz="4400"/>
            </a:b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05" name="Grafik 4" descr="Ein Bild, das Text, Gebäude, draußen, Schild enthält.&#10;&#10;Automatisch generierte Beschreibung"/>
          <p:cNvPicPr/>
          <p:nvPr/>
        </p:nvPicPr>
        <p:blipFill>
          <a:blip r:embed="rId1"/>
          <a:stretch/>
        </p:blipFill>
        <p:spPr>
          <a:xfrm>
            <a:off x="2908800" y="1860840"/>
            <a:ext cx="5799600" cy="4349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Anmerkungen zur aktuellen Lage bzgl. des Coronavirus (SARS-CoV-2)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307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Für aktuelle Informationen schaut unter  </a:t>
            </a:r>
            <a:r>
              <a:rPr b="0" lang="de-DE" sz="1800" spc="-1" strike="noStrike" u="sng">
                <a:solidFill>
                  <a:srgbClr val="3fcde7"/>
                </a:solidFill>
                <a:uFillTx/>
                <a:latin typeface="Trebuchet MS"/>
                <a:ea typeface="Arial"/>
                <a:hlinkClick r:id="rId1"/>
              </a:rPr>
              <a:t>uni-frankfurt.de/corona</a:t>
            </a: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 nach sowie werden auch Informationen per Mail mitgeteilt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CustomShape 1"/>
          <p:cNvSpPr/>
          <p:nvPr/>
        </p:nvSpPr>
        <p:spPr>
          <a:xfrm>
            <a:off x="196848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Fragen?</a:t>
            </a:r>
            <a:endParaRPr b="0" lang="en-US" sz="3600" spc="-1" strike="noStrike">
              <a:latin typeface="Arial"/>
            </a:endParaRPr>
          </a:p>
        </p:txBody>
      </p:sp>
      <p:pic>
        <p:nvPicPr>
          <p:cNvPr id="309" name="Inhaltsplatzhalter 3" descr=""/>
          <p:cNvPicPr/>
          <p:nvPr/>
        </p:nvPicPr>
        <p:blipFill>
          <a:blip r:embed="rId1"/>
          <a:stretch/>
        </p:blipFill>
        <p:spPr>
          <a:xfrm>
            <a:off x="1370160" y="1367280"/>
            <a:ext cx="7209720" cy="4723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Universitäre Strukturen – Global 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23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1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Universitätspräsidium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Präsident Prof. Dr. Enrico Schleiff</a:t>
            </a:r>
            <a:endParaRPr b="0" lang="en-US" sz="16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1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Senat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Vertretungen von Studierenden, Mitarbeitern und Professoren („Senatoren“)</a:t>
            </a:r>
            <a:endParaRPr b="0" lang="en-US" sz="1600" spc="-1" strike="noStrike">
              <a:latin typeface="Arial"/>
            </a:endParaRPr>
          </a:p>
          <a:p>
            <a:pPr lvl="2" marL="1143000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Die studentischen Senatoren werden durch alle Studierenden gewählt (Januar)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Universitäre Strukturen - Lokal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25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Gliederung in 16 </a:t>
            </a:r>
            <a:r>
              <a:rPr b="1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Fachbereiche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Fachbereich 12: Informatik und Mathematik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Lehramt ist kein eigener Fachbereich, aber alle außer zwei Fachbereichen sind an der Lehramtsausbildung beteiligt</a:t>
            </a:r>
            <a:endParaRPr b="0" lang="en-US" sz="16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Fachbereiche sind aufgeteilt in </a:t>
            </a:r>
            <a:r>
              <a:rPr b="1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Institute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FB 12 hat 3 Institute: Mathematik, Informatik, Didaktik der Mathematik &amp; Informatik</a:t>
            </a:r>
            <a:endParaRPr b="0" lang="en-US" sz="16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Fachbereiche verwalten eigene Gelder und haben in manchen Bereichen Entscheidungsgewalt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Universitäre Strukturen – </a:t>
            </a:r>
            <a:br>
              <a:rPr sz="1800"/>
            </a:b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Aufbau des Fachbereichs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27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1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Dekanat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Dekan: Prof. Dr. Martin Möller (Mathematik)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Prodekan: Prof. Dr. Matthias Kaschube (Informatik)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Studiendekane: Prof. Dr. Nicola Kistler (Mathematik), Prof. Dr. Mirjam Minor(Informatik)</a:t>
            </a:r>
            <a:endParaRPr b="0" lang="en-US" sz="16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1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Fachbereichsrat „FBR“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Vertreter von Mitarbeitern, Studierenden und Professoren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Stud. Mitglieder wählen alle Studierenden des Fachbereichs 12 (Januar)</a:t>
            </a:r>
            <a:endParaRPr b="0" lang="en-US" sz="16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1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Prüfungsausschuss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Vertreter von Mitarbeitern, Studierenden und Professoren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CustomShape 1"/>
          <p:cNvSpPr/>
          <p:nvPr/>
        </p:nvSpPr>
        <p:spPr>
          <a:xfrm>
            <a:off x="677160" y="60948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Universitäre Strukturen – </a:t>
            </a:r>
            <a:br>
              <a:rPr sz="1800"/>
            </a:br>
            <a:r>
              <a:rPr b="0" lang="de-DE" sz="3600" spc="-1" strike="noStrike">
                <a:solidFill>
                  <a:srgbClr val="5fcbef"/>
                </a:solidFill>
                <a:latin typeface="Trebuchet MS"/>
                <a:ea typeface="Arial"/>
              </a:rPr>
              <a:t>Studentische Vertretung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229" name="CustomShape 2"/>
          <p:cNvSpPr/>
          <p:nvPr/>
        </p:nvSpPr>
        <p:spPr>
          <a:xfrm>
            <a:off x="677160" y="2160720"/>
            <a:ext cx="859536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Im Fachbereich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Studentische Vertreter im FBR (gewählt)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Fachschaftsrat „FSR“ (gewählt)</a:t>
            </a:r>
            <a:endParaRPr b="0" lang="en-US" sz="1600" spc="-1" strike="noStrike">
              <a:latin typeface="Arial"/>
            </a:endParaRPr>
          </a:p>
          <a:p>
            <a:pPr lvl="2" marL="1143000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Ansprechpartner bei Problemen, Fragen und Anregungen</a:t>
            </a:r>
            <a:endParaRPr b="0" lang="en-US" sz="1400" spc="-1" strike="noStrike">
              <a:latin typeface="Arial"/>
            </a:endParaRPr>
          </a:p>
          <a:p>
            <a:pPr lvl="2" marL="1143000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Ideen können vom FSR in die anderen Gremien, oder direkt bei Professoren eingebracht werden</a:t>
            </a:r>
            <a:endParaRPr b="0" lang="en-US" sz="1400" spc="-1" strike="noStrike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800" spc="-1" strike="noStrike">
                <a:solidFill>
                  <a:srgbClr val="404040"/>
                </a:solidFill>
                <a:latin typeface="Trebuchet MS"/>
                <a:ea typeface="Arial"/>
              </a:rPr>
              <a:t>Fachbereichsübergreifend</a:t>
            </a:r>
            <a:endParaRPr b="0" lang="en-US" sz="18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Fachschaftenkonferenz „FSK“</a:t>
            </a:r>
            <a:endParaRPr b="0" lang="en-US" sz="1600" spc="-1" strike="noStrike">
              <a:latin typeface="Arial"/>
            </a:endParaRPr>
          </a:p>
          <a:p>
            <a:pPr lvl="1" marL="743040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600" spc="-1" strike="noStrike">
                <a:solidFill>
                  <a:srgbClr val="404040"/>
                </a:solidFill>
                <a:latin typeface="Trebuchet MS"/>
                <a:ea typeface="Arial"/>
              </a:rPr>
              <a:t>Studierendenparlament </a:t>
            </a:r>
            <a:endParaRPr b="0" lang="en-US" sz="1600" spc="-1" strike="noStrike">
              <a:latin typeface="Arial"/>
            </a:endParaRPr>
          </a:p>
          <a:p>
            <a:pPr lvl="2" marL="1143000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b="0" lang="de-DE" sz="1400" spc="-1" strike="noStrike">
                <a:solidFill>
                  <a:srgbClr val="404040"/>
                </a:solidFill>
                <a:latin typeface="Trebuchet MS"/>
                <a:ea typeface="Arial"/>
              </a:rPr>
              <a:t>AStA (allg. Studierenden Ausschuss)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CustomShape 1"/>
          <p:cNvSpPr/>
          <p:nvPr/>
        </p:nvSpPr>
        <p:spPr>
          <a:xfrm>
            <a:off x="677160" y="2700720"/>
            <a:ext cx="8595360" cy="182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4000" spc="-1" strike="noStrike">
                <a:solidFill>
                  <a:srgbClr val="5fcbef"/>
                </a:solidFill>
                <a:latin typeface="Trebuchet MS"/>
                <a:ea typeface="Arial"/>
              </a:rPr>
              <a:t>„</a:t>
            </a:r>
            <a:r>
              <a:rPr b="0" lang="de-DE" sz="4000" spc="-1" strike="noStrike">
                <a:solidFill>
                  <a:srgbClr val="5fcbef"/>
                </a:solidFill>
                <a:latin typeface="Trebuchet MS"/>
                <a:ea typeface="Arial"/>
              </a:rPr>
              <a:t>Das erste Semester“</a:t>
            </a:r>
            <a:endParaRPr b="0" lang="en-US" sz="4000" spc="-1" strike="noStrike">
              <a:latin typeface="Arial"/>
            </a:endParaRPr>
          </a:p>
        </p:txBody>
      </p:sp>
      <p:sp>
        <p:nvSpPr>
          <p:cNvPr id="231" name="CustomShape 2"/>
          <p:cNvSpPr/>
          <p:nvPr/>
        </p:nvSpPr>
        <p:spPr>
          <a:xfrm>
            <a:off x="677160" y="4527360"/>
            <a:ext cx="8595360" cy="85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Application>LibreOffice/7.3.7.2$Linux_X86_64 LibreOffice_project/30$Build-2</Application>
  <AppVersion>15.0000</AppVersion>
  <DocSecurity>0</DocSecurity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2016-04-03T08:57:22Z</dcterms:created>
  <dc:creator>Max</dc:creator>
  <dc:description/>
  <dc:language>de-DE</dc:language>
  <cp:lastModifiedBy/>
  <dcterms:modified xsi:type="dcterms:W3CDTF">2023-10-06T10:20:37Z</dcterms:modified>
  <cp:revision>51</cp:revision>
  <dc:subject/>
  <dc:title>Informationen für Erstsemester-Studierende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2</vt:i4>
  </property>
  <property fmtid="{D5CDD505-2E9C-101B-9397-08002B2CF9AE}" pid="6" name="Notes">
    <vt:i4>1</vt:i4>
  </property>
  <property fmtid="{D5CDD505-2E9C-101B-9397-08002B2CF9AE}" pid="7" name="PresentationFormat">
    <vt:lpwstr>Widescreen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45</vt:i4>
  </property>
</Properties>
</file>